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6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8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9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3" r:id="rId2"/>
    <p:sldMasterId id="2147483700" r:id="rId3"/>
    <p:sldMasterId id="2147483707" r:id="rId4"/>
    <p:sldMasterId id="2147483718" r:id="rId5"/>
    <p:sldMasterId id="2147483730" r:id="rId6"/>
    <p:sldMasterId id="2147483739" r:id="rId7"/>
    <p:sldMasterId id="2147483746" r:id="rId8"/>
    <p:sldMasterId id="2147483753" r:id="rId9"/>
    <p:sldMasterId id="2147483764" r:id="rId10"/>
    <p:sldMasterId id="2147483775" r:id="rId11"/>
    <p:sldMasterId id="2147483784" r:id="rId12"/>
    <p:sldMasterId id="2147483795" r:id="rId13"/>
    <p:sldMasterId id="2147483807" r:id="rId14"/>
    <p:sldMasterId id="2147483816" r:id="rId15"/>
    <p:sldMasterId id="2147483824" r:id="rId16"/>
    <p:sldMasterId id="2147483831" r:id="rId17"/>
    <p:sldMasterId id="2147483838" r:id="rId18"/>
    <p:sldMasterId id="2147483845" r:id="rId19"/>
    <p:sldMasterId id="2147483855" r:id="rId20"/>
  </p:sldMasterIdLst>
  <p:notesMasterIdLst>
    <p:notesMasterId r:id="rId45"/>
  </p:notesMasterIdLst>
  <p:handoutMasterIdLst>
    <p:handoutMasterId r:id="rId46"/>
  </p:handoutMasterIdLst>
  <p:sldIdLst>
    <p:sldId id="346" r:id="rId21"/>
    <p:sldId id="257" r:id="rId22"/>
    <p:sldId id="311" r:id="rId23"/>
    <p:sldId id="324" r:id="rId24"/>
    <p:sldId id="325" r:id="rId25"/>
    <p:sldId id="259" r:id="rId26"/>
    <p:sldId id="340" r:id="rId27"/>
    <p:sldId id="303" r:id="rId28"/>
    <p:sldId id="305" r:id="rId29"/>
    <p:sldId id="348" r:id="rId30"/>
    <p:sldId id="341" r:id="rId31"/>
    <p:sldId id="347" r:id="rId32"/>
    <p:sldId id="342" r:id="rId33"/>
    <p:sldId id="349" r:id="rId34"/>
    <p:sldId id="328" r:id="rId35"/>
    <p:sldId id="309" r:id="rId36"/>
    <p:sldId id="321" r:id="rId37"/>
    <p:sldId id="287" r:id="rId38"/>
    <p:sldId id="337" r:id="rId39"/>
    <p:sldId id="345" r:id="rId40"/>
    <p:sldId id="344" r:id="rId41"/>
    <p:sldId id="314" r:id="rId42"/>
    <p:sldId id="277" r:id="rId43"/>
    <p:sldId id="350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gryse, Hans" initials="H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A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27" d="100"/>
          <a:sy n="127" d="100"/>
        </p:scale>
        <p:origin x="11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A6439-D203-4654-A027-8EE413524CE8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51772-2BFD-4786-9879-AA7892DA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9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54D3F11-60A3-4C1A-AB55-59B7B259B6B7}" type="datetimeFigureOut">
              <a:rPr lang="nl-BE" smtClean="0"/>
              <a:t>5/06/2017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05AB4D-023E-457D-B6C5-84E510ABE5F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693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782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5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12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2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5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0"/>
            <a:ext cx="7920000" cy="1362075"/>
          </a:xfrm>
        </p:spPr>
        <p:txBody>
          <a:bodyPr anchor="t">
            <a:noAutofit/>
          </a:bodyPr>
          <a:lstStyle>
            <a:lvl1pPr algn="l">
              <a:defRPr sz="3600" b="1" cap="all" baseline="0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5716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4078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8855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9639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7776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358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4043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0888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235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1771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93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6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1904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000" baseline="0"/>
            </a:lvl1pPr>
          </a:lstStyle>
          <a:p>
            <a:r>
              <a:rPr lang="nl-NL" dirty="0" smtClean="0"/>
              <a:t>Klik en typ de titel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 sz="1350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" y="539752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8202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66067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4323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2700" b="1" cap="all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182B52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02952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9" y="1258888"/>
            <a:ext cx="3852862" cy="46783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86314" y="1285860"/>
            <a:ext cx="3852000" cy="46783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85378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3066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1496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785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7"/>
            <a:ext cx="5486400" cy="3656029"/>
          </a:xfrm>
        </p:spPr>
        <p:txBody>
          <a:bodyPr/>
          <a:lstStyle>
            <a:lvl1pPr marL="0" indent="0">
              <a:buNone/>
              <a:defRPr sz="2400">
                <a:solidFill>
                  <a:srgbClr val="182B5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>
                <a:solidFill>
                  <a:srgbClr val="182B5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0408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34352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39015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2"/>
            <a:ext cx="7920000" cy="1362075"/>
          </a:xfrm>
        </p:spPr>
        <p:txBody>
          <a:bodyPr anchor="t">
            <a:noAutofit/>
          </a:bodyPr>
          <a:lstStyle>
            <a:lvl1pPr algn="l">
              <a:defRPr sz="2700" b="1" cap="all" baseline="0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182B5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436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562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74875"/>
            <a:ext cx="378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60000" y="2174875"/>
            <a:ext cx="3780000" cy="3960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13958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600202"/>
            <a:ext cx="37800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60000" y="1600202"/>
            <a:ext cx="37800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55444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562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74875"/>
            <a:ext cx="3780000" cy="3960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60000" y="2174875"/>
            <a:ext cx="3780000" cy="3960000"/>
          </a:xfrm>
        </p:spPr>
        <p:txBody>
          <a:bodyPr/>
          <a:lstStyle>
            <a:lvl1pPr>
              <a:defRPr sz="1800" baseline="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8365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5424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7"/>
            <a:ext cx="5486400" cy="3656029"/>
          </a:xfrm>
        </p:spPr>
        <p:txBody>
          <a:bodyPr/>
          <a:lstStyle>
            <a:lvl1pPr marL="0" indent="0">
              <a:buNone/>
              <a:defRPr sz="2400">
                <a:solidFill>
                  <a:srgbClr val="182B5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>
                <a:solidFill>
                  <a:srgbClr val="182B5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8302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5263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7683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FFD1-DFB2-4CEF-BBC9-E2EBFFEDE49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2179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9" y="1258888"/>
            <a:ext cx="3881437" cy="46783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6" y="1258888"/>
            <a:ext cx="3883025" cy="46783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4958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22703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00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48005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7"/>
            <a:ext cx="5486400" cy="365602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7678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83213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2"/>
            <a:ext cx="7920000" cy="1362075"/>
          </a:xfrm>
        </p:spPr>
        <p:txBody>
          <a:bodyPr anchor="t">
            <a:noAutofit/>
          </a:bodyPr>
          <a:lstStyle>
            <a:lvl1pPr algn="l">
              <a:defRPr sz="2700" b="1" cap="all" baseline="0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182B5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86989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600202"/>
            <a:ext cx="37800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60000" y="1600202"/>
            <a:ext cx="37800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41770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562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74875"/>
            <a:ext cx="3780000" cy="3960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60000" y="2174875"/>
            <a:ext cx="3780000" cy="3960000"/>
          </a:xfrm>
        </p:spPr>
        <p:txBody>
          <a:bodyPr/>
          <a:lstStyle>
            <a:lvl1pPr>
              <a:defRPr sz="1800" baseline="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44002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94083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7"/>
            <a:ext cx="5486400" cy="3656029"/>
          </a:xfrm>
        </p:spPr>
        <p:txBody>
          <a:bodyPr/>
          <a:lstStyle>
            <a:lvl1pPr marL="0" indent="0">
              <a:buNone/>
              <a:defRPr sz="2400">
                <a:solidFill>
                  <a:srgbClr val="182B5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>
                <a:solidFill>
                  <a:srgbClr val="182B5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9699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0935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FFD1-DFB2-4CEF-BBC9-E2EBFFEDE49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3261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9" y="1258888"/>
            <a:ext cx="3881437" cy="46783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6" y="1258888"/>
            <a:ext cx="3883025" cy="46783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47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989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13015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9886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7"/>
            <a:ext cx="5486400" cy="365602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4533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/>
        </p:nvSpPr>
        <p:spPr>
          <a:xfrm>
            <a:off x="0" y="647702"/>
            <a:ext cx="9144000" cy="6227763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350">
              <a:solidFill>
                <a:srgbClr val="FFFFFF"/>
              </a:solidFill>
            </a:endParaRPr>
          </a:p>
        </p:txBody>
      </p:sp>
      <p:pic>
        <p:nvPicPr>
          <p:cNvPr id="5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1800225"/>
            <a:ext cx="18399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705477"/>
            <a:ext cx="428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4" y="360365"/>
            <a:ext cx="2014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29533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BE"/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37707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/>
        </p:nvSpPr>
        <p:spPr>
          <a:xfrm>
            <a:off x="0" y="2"/>
            <a:ext cx="9144000" cy="637222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350">
              <a:solidFill>
                <a:srgbClr val="FFFFFF"/>
              </a:solidFill>
            </a:endParaRPr>
          </a:p>
        </p:txBody>
      </p:sp>
      <p:pic>
        <p:nvPicPr>
          <p:cNvPr id="5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9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9602"/>
            <a:ext cx="33004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780000" y="4419108"/>
            <a:ext cx="5094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10230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 marL="1076325" indent="-17145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 marL="1076325" indent="-17145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91375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407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 marL="1076325" indent="-13500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 marL="1188244" indent="-214313">
              <a:buFont typeface="Arial" pitchFamily="34" charset="0"/>
              <a:buChar char="-"/>
              <a:defRPr lang="nl-BE" sz="12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55849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51030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350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4272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3008313" cy="895100"/>
          </a:xfrm>
        </p:spPr>
        <p:txBody>
          <a:bodyPr anchor="t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 marL="1076325" indent="-171450">
              <a:buFont typeface="Arial" pitchFamily="34" charset="0"/>
              <a:buChar char="-"/>
              <a:tabLst/>
              <a:defRPr sz="1200">
                <a:solidFill>
                  <a:srgbClr val="00407A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00440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788000"/>
            <a:ext cx="8334000" cy="540000"/>
          </a:xfrm>
        </p:spPr>
        <p:txBody>
          <a:bodyPr anchor="t">
            <a:no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39751" y="6048375"/>
            <a:ext cx="936625" cy="28733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9D636126-567D-4CD7-91ED-A4E7D28FA74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00404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 userDrawn="1"/>
        </p:nvSpPr>
        <p:spPr>
          <a:xfrm>
            <a:off x="0" y="647702"/>
            <a:ext cx="9144000" cy="6227763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350">
              <a:solidFill>
                <a:srgbClr val="FFFFFF"/>
              </a:solidFill>
            </a:endParaRPr>
          </a:p>
        </p:txBody>
      </p:sp>
      <p:pic>
        <p:nvPicPr>
          <p:cNvPr id="5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1800225"/>
            <a:ext cx="18399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705477"/>
            <a:ext cx="428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4" y="360365"/>
            <a:ext cx="2014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3687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87EB208-AB93-4C10-9A04-7F91108FBC8C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01144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 userDrawn="1"/>
        </p:nvSpPr>
        <p:spPr>
          <a:xfrm>
            <a:off x="0" y="2"/>
            <a:ext cx="9144000" cy="637222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350">
              <a:solidFill>
                <a:srgbClr val="FFFFFF"/>
              </a:solidFill>
            </a:endParaRPr>
          </a:p>
        </p:txBody>
      </p:sp>
      <p:pic>
        <p:nvPicPr>
          <p:cNvPr id="5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9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9602"/>
            <a:ext cx="33004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780000" y="4419108"/>
            <a:ext cx="5094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91554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 marL="1076325" indent="-17145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 marL="1076325" indent="-17145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0347CC5-0E68-4C3C-A9CC-50AAAE99D25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11061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407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 marL="1076325" indent="-13500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 marL="1188244" indent="-214313">
              <a:buFont typeface="Arial" pitchFamily="34" charset="0"/>
              <a:buChar char="-"/>
              <a:defRPr lang="nl-BE" sz="12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85C71E8-A4D3-4A90-B3DE-5D3C9225C5F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86424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E02A5F-1004-4BFB-9211-BF5E5BCF586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6968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43F535D-CFD2-43AF-8846-90F6FFBAB68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84946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3008313" cy="895100"/>
          </a:xfrm>
        </p:spPr>
        <p:txBody>
          <a:bodyPr anchor="t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 marL="1076325" indent="-171450">
              <a:buFont typeface="Arial" pitchFamily="34" charset="0"/>
              <a:buChar char="-"/>
              <a:tabLst/>
              <a:defRPr sz="1200">
                <a:solidFill>
                  <a:srgbClr val="00407A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AD82462-2B5A-443F-B9C0-B03AE517EC5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524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FFD1-DFB2-4CEF-BBC9-E2EBFFEDE49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4111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788000"/>
            <a:ext cx="8334000" cy="540000"/>
          </a:xfrm>
        </p:spPr>
        <p:txBody>
          <a:bodyPr anchor="t">
            <a:no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39751" y="6048375"/>
            <a:ext cx="936625" cy="28733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C4FB470-DE90-431C-86F7-05FE3F9567D7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335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8" y="1258888"/>
            <a:ext cx="3881437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5" y="1258888"/>
            <a:ext cx="3883025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18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949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23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89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567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endParaRPr lang="nl-BE" sz="1800">
              <a:solidFill>
                <a:schemeClr val="tx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pic>
        <p:nvPicPr>
          <p:cNvPr id="7" name="Picture 9" descr="KULLOGO_RGB 1CM_P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0" y="2160588"/>
            <a:ext cx="5400000" cy="3240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pic>
        <p:nvPicPr>
          <p:cNvPr id="8" name="Afbeelding 13" descr="HR_CORPORATE-versie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160588"/>
            <a:ext cx="159702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KULsedes_K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6263" y="115888"/>
            <a:ext cx="369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hoek 15"/>
          <p:cNvSpPr/>
          <p:nvPr/>
        </p:nvSpPr>
        <p:spPr bwMode="auto">
          <a:xfrm>
            <a:off x="0" y="6318000"/>
            <a:ext cx="9177338" cy="540000"/>
          </a:xfrm>
          <a:prstGeom prst="rect">
            <a:avLst/>
          </a:prstGeom>
          <a:gradFill flip="none" rotWithShape="1">
            <a:gsLst>
              <a:gs pos="0">
                <a:srgbClr val="ED1C24">
                  <a:alpha val="25000"/>
                </a:srgbClr>
              </a:gs>
              <a:gs pos="100000">
                <a:srgbClr val="ED1C24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endParaRPr lang="nl-NL">
              <a:latin typeface="Arial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0" y="6400800"/>
            <a:ext cx="9144000" cy="3698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nl-NL" sz="180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Faculty</a:t>
            </a:r>
            <a:r>
              <a:rPr lang="nl-NL" sz="180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of Business and </a:t>
            </a:r>
            <a:r>
              <a:rPr lang="nl-NL" sz="180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Economics</a:t>
            </a:r>
            <a:endParaRPr lang="nl-NL" sz="180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04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0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0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1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0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23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25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6860"/>
            <a:ext cx="3008313" cy="6981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286861"/>
            <a:ext cx="5111750" cy="46518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984961"/>
            <a:ext cx="3008313" cy="39537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3600" b="1" cap="all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34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337325"/>
            <a:ext cx="5486400" cy="3390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13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31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86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250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440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315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524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453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140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598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72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9" y="1258888"/>
            <a:ext cx="3852862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86314" y="1285860"/>
            <a:ext cx="3852000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0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422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141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8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4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3600" b="1" cap="all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5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9" y="1258888"/>
            <a:ext cx="3852862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86314" y="1285860"/>
            <a:ext cx="3852000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87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30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1757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78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13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30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5782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6663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0"/>
            <a:ext cx="7920000" cy="1362075"/>
          </a:xfrm>
        </p:spPr>
        <p:txBody>
          <a:bodyPr anchor="t">
            <a:noAutofit/>
          </a:bodyPr>
          <a:lstStyle>
            <a:lvl1pPr algn="l">
              <a:defRPr sz="3600" b="1" cap="all" baseline="0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353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6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6990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562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74875"/>
            <a:ext cx="378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60000" y="2174875"/>
            <a:ext cx="3780000" cy="3960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3458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98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215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541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FFD1-DFB2-4CEF-BBC9-E2EBFFEDE49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413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8" y="1258888"/>
            <a:ext cx="3881437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5" y="1258888"/>
            <a:ext cx="3883025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092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827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99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4602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555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4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/>
        </p:nvSpPr>
        <p:spPr>
          <a:xfrm>
            <a:off x="0" y="647700"/>
            <a:ext cx="9144000" cy="6227763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rgbClr val="FFFFFF"/>
              </a:solidFill>
            </a:endParaRPr>
          </a:p>
        </p:txBody>
      </p:sp>
      <p:pic>
        <p:nvPicPr>
          <p:cNvPr id="5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00225"/>
            <a:ext cx="18399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705475"/>
            <a:ext cx="428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2014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7522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14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/>
        </p:nvSpPr>
        <p:spPr>
          <a:xfrm>
            <a:off x="0" y="0"/>
            <a:ext cx="9144000" cy="637222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rgbClr val="FFFFFF"/>
              </a:solidFill>
            </a:endParaRPr>
          </a:p>
        </p:txBody>
      </p:sp>
      <p:pic>
        <p:nvPicPr>
          <p:cNvPr id="5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0"/>
            <a:ext cx="33004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780000" y="4419108"/>
            <a:ext cx="5094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38483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985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21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507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2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48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3008313" cy="8951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2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788000"/>
            <a:ext cx="8334000" cy="540000"/>
          </a:xfrm>
        </p:spPr>
        <p:txBody>
          <a:bodyPr anchor="t"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39750" y="6048375"/>
            <a:ext cx="936625" cy="28733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643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618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 userDrawn="1"/>
        </p:nvSpPr>
        <p:spPr>
          <a:xfrm>
            <a:off x="0" y="647700"/>
            <a:ext cx="9144000" cy="6227763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rgbClr val="FFFFFF"/>
              </a:solidFill>
            </a:endParaRPr>
          </a:p>
        </p:txBody>
      </p:sp>
      <p:pic>
        <p:nvPicPr>
          <p:cNvPr id="5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00225"/>
            <a:ext cx="18399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705475"/>
            <a:ext cx="428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2014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3711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87EB208-AB93-4C10-9A04-7F91108FBC8C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18864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 userDrawn="1"/>
        </p:nvSpPr>
        <p:spPr>
          <a:xfrm>
            <a:off x="0" y="0"/>
            <a:ext cx="9144000" cy="637222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rgbClr val="FFFFFF"/>
              </a:solidFill>
            </a:endParaRPr>
          </a:p>
        </p:txBody>
      </p:sp>
      <p:pic>
        <p:nvPicPr>
          <p:cNvPr id="5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0"/>
            <a:ext cx="33004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780000" y="4419108"/>
            <a:ext cx="5094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5691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0347CC5-0E68-4C3C-A9CC-50AAAE99D25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7090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85C71E8-A4D3-4A90-B3DE-5D3C9225C5F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84784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E02A5F-1004-4BFB-9211-BF5E5BCF586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53300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43F535D-CFD2-43AF-8846-90F6FFBAB68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852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63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3008313" cy="8951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AD82462-2B5A-443F-B9C0-B03AE517EC5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351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788000"/>
            <a:ext cx="8334000" cy="540000"/>
          </a:xfrm>
        </p:spPr>
        <p:txBody>
          <a:bodyPr anchor="t"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39750" y="6048375"/>
            <a:ext cx="936625" cy="28733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C4FB470-DE90-431C-86F7-05FE3F9567D7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62746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000" baseline="0"/>
            </a:lvl1pPr>
          </a:lstStyle>
          <a:p>
            <a:r>
              <a:rPr lang="nl-NL" dirty="0" smtClean="0"/>
              <a:t>Klik en typ de titel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 sz="1350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" y="539752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8202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82889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9233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2700" b="1" cap="all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182B52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FFD1-DFB2-4CEF-BBC9-E2EBFFEDE49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319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9" y="1258888"/>
            <a:ext cx="3852862" cy="46783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86314" y="1285860"/>
            <a:ext cx="3852000" cy="46783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54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3066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4818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2008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7"/>
            <a:ext cx="5486400" cy="3656029"/>
          </a:xfrm>
        </p:spPr>
        <p:txBody>
          <a:bodyPr/>
          <a:lstStyle>
            <a:lvl1pPr marL="0" indent="0">
              <a:buNone/>
              <a:defRPr sz="2400">
                <a:solidFill>
                  <a:srgbClr val="182B5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>
                <a:solidFill>
                  <a:srgbClr val="182B5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506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endParaRPr lang="nl-BE" sz="1350">
              <a:solidFill>
                <a:schemeClr val="tx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pic>
        <p:nvPicPr>
          <p:cNvPr id="7" name="Picture 9" descr="KULLOGO_RGB 1CM_P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38202"/>
            <a:ext cx="2479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0" y="2"/>
            <a:ext cx="9144000" cy="836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0" y="2160588"/>
            <a:ext cx="5400000" cy="3240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pic>
        <p:nvPicPr>
          <p:cNvPr id="8" name="Afbeelding 13" descr="HR_CORPORATE-versie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1" y="2160590"/>
            <a:ext cx="159702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KULsedes_K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6264" y="115888"/>
            <a:ext cx="369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hoek 15"/>
          <p:cNvSpPr/>
          <p:nvPr/>
        </p:nvSpPr>
        <p:spPr bwMode="auto">
          <a:xfrm>
            <a:off x="1" y="6318000"/>
            <a:ext cx="9177338" cy="540000"/>
          </a:xfrm>
          <a:prstGeom prst="rect">
            <a:avLst/>
          </a:prstGeom>
          <a:gradFill flip="none" rotWithShape="1">
            <a:gsLst>
              <a:gs pos="0">
                <a:srgbClr val="ED1C24">
                  <a:alpha val="25000"/>
                </a:srgbClr>
              </a:gs>
              <a:gs pos="100000">
                <a:srgbClr val="ED1C24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endParaRPr lang="nl-NL" sz="1350">
              <a:latin typeface="Arial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0" y="6400800"/>
            <a:ext cx="9144000" cy="30008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nl-NL" sz="135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Faculty</a:t>
            </a:r>
            <a:r>
              <a:rPr lang="nl-NL" sz="135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of Business and </a:t>
            </a:r>
            <a:r>
              <a:rPr lang="nl-NL" sz="135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Economics</a:t>
            </a:r>
            <a:endParaRPr lang="nl-NL" sz="135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38596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39160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33586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0121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97117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89640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48962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18900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286860"/>
            <a:ext cx="3008313" cy="69810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286861"/>
            <a:ext cx="5111750" cy="465186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984963"/>
            <a:ext cx="3008313" cy="395376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59925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337327"/>
            <a:ext cx="5486400" cy="339024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57138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1884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5E0C-132D-B547-B492-11982AEA515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91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1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3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21.xml"/><Relationship Id="rId9" Type="http://schemas.openxmlformats.org/officeDocument/2006/relationships/image" Target="../media/image6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27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8.xml"/><Relationship Id="rId9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3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Relationship Id="rId9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39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Relationship Id="rId9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47.xml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6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CORP_BACKG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  <p:extLst>
      <p:ext uri="{BB962C8B-B14F-4D97-AF65-F5344CB8AC3E}">
        <p14:creationId xmlns:p14="http://schemas.microsoft.com/office/powerpoint/2010/main" val="82280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82B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82B5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750" y="179388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en typ de titel</a:t>
            </a:r>
            <a:endParaRPr lang="nl-BE" altLang="nl-BE" smtClean="0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750" y="1349375"/>
            <a:ext cx="8334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en typ de tekst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nl-BE" alt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750" y="6048375"/>
            <a:ext cx="935038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5275" y="6048375"/>
            <a:ext cx="1981200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5375" y="6048375"/>
            <a:ext cx="936625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124A63-D519-4412-AEDD-958B705126E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225"/>
            <a:ext cx="9144000" cy="48577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rgbClr val="FFFFFF"/>
              </a:solidFill>
            </a:endParaRPr>
          </a:p>
        </p:txBody>
      </p:sp>
      <p:pic>
        <p:nvPicPr>
          <p:cNvPr id="2056" name="Afbeelding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7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ts val="575"/>
        </a:spcBef>
        <a:spcAft>
          <a:spcPct val="0"/>
        </a:spcAft>
        <a:buSzPct val="110000"/>
        <a:buFont typeface="Arial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19138" indent="-360363" algn="l" rtl="0" eaLnBrk="1" fontAlgn="base" hangingPunct="1">
        <a:spcBef>
          <a:spcPts val="575"/>
        </a:spcBef>
        <a:spcAft>
          <a:spcPct val="0"/>
        </a:spcAft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89013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79388" algn="l" rtl="0" eaLnBrk="1" fontAlgn="base" hangingPunct="1">
        <a:spcBef>
          <a:spcPts val="375"/>
        </a:spcBef>
        <a:spcAft>
          <a:spcPct val="0"/>
        </a:spcAft>
        <a:buSzPct val="80000"/>
        <a:buFont typeface="Arial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rtl="0" eaLnBrk="1" fontAlgn="base" hangingPunct="1">
        <a:spcBef>
          <a:spcPts val="375"/>
        </a:spcBef>
        <a:spcAft>
          <a:spcPct val="0"/>
        </a:spcAft>
        <a:buFont typeface="Arial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CORP_BACKG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  <p:extLst>
      <p:ext uri="{BB962C8B-B14F-4D97-AF65-F5344CB8AC3E}">
        <p14:creationId xmlns:p14="http://schemas.microsoft.com/office/powerpoint/2010/main" val="38802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182B52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182B52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182B52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P_CORP_BACKG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0800000">
            <a:off x="8778875" y="0"/>
            <a:ext cx="361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0">
                <a:srgbClr val="ED1C24">
                  <a:alpha val="25000"/>
                </a:srgbClr>
              </a:gs>
              <a:gs pos="100000">
                <a:srgbClr val="ED1C24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endParaRPr lang="nl-NL" sz="1350">
              <a:latin typeface="Arial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0" y="6400800"/>
            <a:ext cx="9144000" cy="30008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nl-NL" sz="135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Faculty</a:t>
            </a:r>
            <a:r>
              <a:rPr lang="nl-NL" sz="135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of Business and </a:t>
            </a:r>
            <a:r>
              <a:rPr lang="nl-NL" sz="135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Economics</a:t>
            </a:r>
            <a:endParaRPr lang="nl-NL" sz="135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335988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93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2B52"/>
                </a:solidFill>
                <a:latin typeface="Calibri (Hoofdtekst)"/>
                <a:cs typeface="Calibri (Hoofdtekst)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93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82B52"/>
                </a:solidFill>
                <a:latin typeface="Arial"/>
                <a:cs typeface="Arial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93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82B52"/>
                </a:solidFill>
                <a:latin typeface="Arial"/>
                <a:cs typeface="Arial"/>
              </a:defRPr>
            </a:lvl1pPr>
          </a:lstStyle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01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82B52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182B52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82B52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82B52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82B52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P_CORP_BACKGR_2.jp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314228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952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2B52"/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9526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82B52"/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952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82B52"/>
                </a:solidFill>
                <a:latin typeface="Arial"/>
                <a:cs typeface="Arial"/>
              </a:defRPr>
            </a:lvl1pPr>
          </a:lstStyle>
          <a:p>
            <a:fld id="{4F085E0C-132D-B547-B492-11982AEA515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Rechthoek 10"/>
          <p:cNvSpPr/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0">
                <a:srgbClr val="ED1C24">
                  <a:alpha val="25000"/>
                </a:srgbClr>
              </a:gs>
              <a:gs pos="100000">
                <a:srgbClr val="ED1C24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endParaRPr lang="nl-NL" sz="1350">
              <a:latin typeface="Arial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0" y="6400800"/>
            <a:ext cx="9144000" cy="30008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nl-NL" sz="135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Faculty</a:t>
            </a:r>
            <a:r>
              <a:rPr lang="nl-NL" sz="135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of Business and </a:t>
            </a:r>
            <a:r>
              <a:rPr lang="nl-NL" sz="135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Economics</a:t>
            </a:r>
            <a:endParaRPr lang="nl-NL" sz="135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2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82B52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182B52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82B52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82B52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82B52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CORP_BACKG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  <p:extLst>
      <p:ext uri="{BB962C8B-B14F-4D97-AF65-F5344CB8AC3E}">
        <p14:creationId xmlns:p14="http://schemas.microsoft.com/office/powerpoint/2010/main" val="34138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182B52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182B52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182B52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P_CORP_BACKGR_2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6372000"/>
            <a:ext cx="36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rgbClr val="182B5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0" y="637200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182B52"/>
                </a:solidFill>
              </a:defRPr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31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P_CORP_BACKGR_3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  <p:extLst>
      <p:ext uri="{BB962C8B-B14F-4D97-AF65-F5344CB8AC3E}">
        <p14:creationId xmlns:p14="http://schemas.microsoft.com/office/powerpoint/2010/main" val="33388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bg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bg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P_CORP_BACKGR_2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6372000"/>
            <a:ext cx="36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rgbClr val="182B5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0" y="637200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182B52"/>
                </a:solidFill>
              </a:defRPr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145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P_CORP_BACKGR_3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  <p:extLst>
      <p:ext uri="{BB962C8B-B14F-4D97-AF65-F5344CB8AC3E}">
        <p14:creationId xmlns:p14="http://schemas.microsoft.com/office/powerpoint/2010/main" val="260911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bg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bg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750" y="179388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en typ de titel</a:t>
            </a:r>
            <a:endParaRPr lang="nl-BE" alt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750" y="1349377"/>
            <a:ext cx="8334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en typ de tekst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nl-BE" alt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751" y="6048375"/>
            <a:ext cx="935038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5275" y="6048375"/>
            <a:ext cx="1981200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5376" y="6048375"/>
            <a:ext cx="936625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09CC3F-FBF2-4525-8862-95C0BB568C9A}" type="slidenum">
              <a:rPr lang="nl-BE" smtClean="0"/>
              <a:t>‹#›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0" y="6372227"/>
            <a:ext cx="9144000" cy="48577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350">
              <a:solidFill>
                <a:srgbClr val="FFFFFF"/>
              </a:solidFill>
            </a:endParaRPr>
          </a:p>
        </p:txBody>
      </p:sp>
      <p:pic>
        <p:nvPicPr>
          <p:cNvPr id="1032" name="Afbeelding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9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99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9pPr>
    </p:titleStyle>
    <p:bodyStyle>
      <a:lvl1pPr marL="269081" indent="-269081" algn="l" rtl="0" eaLnBrk="1" fontAlgn="base" hangingPunct="1">
        <a:spcBef>
          <a:spcPts val="431"/>
        </a:spcBef>
        <a:spcAft>
          <a:spcPct val="0"/>
        </a:spcAft>
        <a:buSzPct val="110000"/>
        <a:buFont typeface="Arial" charset="0"/>
        <a:buChar char="•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539354" indent="-270272" algn="l" rtl="0" eaLnBrk="1" fontAlgn="base" hangingPunct="1">
        <a:spcBef>
          <a:spcPts val="431"/>
        </a:spcBef>
        <a:spcAft>
          <a:spcPct val="0"/>
        </a:spcAft>
        <a:buSzPct val="75000"/>
        <a:buFont typeface="Courier New" pitchFamily="49" charset="0"/>
        <a:buChar char="o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741760" indent="-2024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876300" indent="-134541" algn="l" rtl="0" eaLnBrk="1" fontAlgn="base" hangingPunct="1">
        <a:spcBef>
          <a:spcPts val="281"/>
        </a:spcBef>
        <a:spcAft>
          <a:spcPct val="0"/>
        </a:spcAft>
        <a:buSzPct val="80000"/>
        <a:buFont typeface="Arial" charset="0"/>
        <a:buChar char="•"/>
        <a:defRPr sz="12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003697" indent="-134541" algn="l" rtl="0" eaLnBrk="1" fontAlgn="base" hangingPunct="1">
        <a:spcBef>
          <a:spcPts val="281"/>
        </a:spcBef>
        <a:spcAft>
          <a:spcPct val="0"/>
        </a:spcAft>
        <a:buFont typeface="Arial" charset="0"/>
        <a:buChar char="-"/>
        <a:defRPr lang="nl-BE" sz="12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P_CORP_BACKGR_2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6372000"/>
            <a:ext cx="36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182B5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0" y="637200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182B52"/>
                </a:solidFill>
              </a:defRPr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3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750" y="179388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en typ de titel</a:t>
            </a:r>
            <a:endParaRPr lang="nl-BE" altLang="nl-BE" smtClean="0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750" y="1349377"/>
            <a:ext cx="8334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en typ de tekst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nl-BE" alt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751" y="6048375"/>
            <a:ext cx="935038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5275" y="6048375"/>
            <a:ext cx="1981200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5376" y="6048375"/>
            <a:ext cx="936625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124A63-D519-4412-AEDD-958B705126E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227"/>
            <a:ext cx="9144000" cy="48577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350">
              <a:solidFill>
                <a:srgbClr val="FFFFFF"/>
              </a:solidFill>
            </a:endParaRPr>
          </a:p>
        </p:txBody>
      </p:sp>
      <p:pic>
        <p:nvPicPr>
          <p:cNvPr id="2056" name="Afbeelding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9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5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charset="0"/>
          <a:cs typeface="Arial" charset="0"/>
        </a:defRPr>
      </a:lvl9pPr>
    </p:titleStyle>
    <p:bodyStyle>
      <a:lvl1pPr marL="269081" indent="-269081" algn="l" rtl="0" eaLnBrk="1" fontAlgn="base" hangingPunct="1">
        <a:spcBef>
          <a:spcPts val="431"/>
        </a:spcBef>
        <a:spcAft>
          <a:spcPct val="0"/>
        </a:spcAft>
        <a:buSzPct val="110000"/>
        <a:buFont typeface="Arial" charset="0"/>
        <a:buChar char="•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539354" indent="-270272" algn="l" rtl="0" eaLnBrk="1" fontAlgn="base" hangingPunct="1">
        <a:spcBef>
          <a:spcPts val="431"/>
        </a:spcBef>
        <a:spcAft>
          <a:spcPct val="0"/>
        </a:spcAft>
        <a:buSzPct val="75000"/>
        <a:buFont typeface="Courier New" pitchFamily="49" charset="0"/>
        <a:buChar char="o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741760" indent="-2024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876300" indent="-134541" algn="l" rtl="0" eaLnBrk="1" fontAlgn="base" hangingPunct="1">
        <a:spcBef>
          <a:spcPts val="281"/>
        </a:spcBef>
        <a:spcAft>
          <a:spcPct val="0"/>
        </a:spcAft>
        <a:buSzPct val="80000"/>
        <a:buFont typeface="Arial" charset="0"/>
        <a:buChar char="•"/>
        <a:defRPr sz="12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003697" indent="-134541" algn="l" rtl="0" eaLnBrk="1" fontAlgn="base" hangingPunct="1">
        <a:spcBef>
          <a:spcPts val="281"/>
        </a:spcBef>
        <a:spcAft>
          <a:spcPct val="0"/>
        </a:spcAft>
        <a:buFont typeface="Arial" charset="0"/>
        <a:buChar char="-"/>
        <a:defRPr lang="nl-BE" sz="12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P_CORP_BACKGR_3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  <p:extLst>
      <p:ext uri="{BB962C8B-B14F-4D97-AF65-F5344CB8AC3E}">
        <p14:creationId xmlns:p14="http://schemas.microsoft.com/office/powerpoint/2010/main" val="169094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P_CORP_BACKG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0800000">
            <a:off x="8778875" y="0"/>
            <a:ext cx="361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0">
                <a:srgbClr val="ED1C24">
                  <a:alpha val="25000"/>
                </a:srgbClr>
              </a:gs>
              <a:gs pos="100000">
                <a:srgbClr val="ED1C24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endParaRPr lang="nl-NL">
              <a:latin typeface="Arial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0" y="6400800"/>
            <a:ext cx="9144000" cy="3698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nl-NL" sz="180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Faculty</a:t>
            </a:r>
            <a:r>
              <a:rPr lang="nl-NL" sz="180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of Business and </a:t>
            </a:r>
            <a:r>
              <a:rPr lang="nl-NL" sz="180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Economics</a:t>
            </a:r>
            <a:endParaRPr lang="nl-NL" sz="180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335987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9387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82B52"/>
                </a:solidFill>
                <a:latin typeface="Calibri (Hoofdtekst)"/>
                <a:cs typeface="Calibri (Hoofdtekst)"/>
              </a:defRPr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93872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82B52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9387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82B52"/>
                </a:solidFill>
                <a:latin typeface="Arial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6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82B5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82B5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82B5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82B5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82B5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P_CORP_BACKGR_2.jp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314226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9526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82B52"/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9526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82B52"/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9526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82B52"/>
                </a:solidFill>
                <a:latin typeface="Arial"/>
                <a:cs typeface="Arial"/>
              </a:defRPr>
            </a:lvl1pPr>
          </a:lstStyle>
          <a:p>
            <a:fld id="{4F085E0C-132D-B547-B492-11982AEA515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Rechthoek 10"/>
          <p:cNvSpPr/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0">
                <a:srgbClr val="ED1C24">
                  <a:alpha val="25000"/>
                </a:srgbClr>
              </a:gs>
              <a:gs pos="100000">
                <a:srgbClr val="ED1C24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endParaRPr lang="nl-NL">
              <a:latin typeface="Arial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0" y="6400800"/>
            <a:ext cx="9144000" cy="3698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nl-NL" sz="180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Faculty</a:t>
            </a:r>
            <a:r>
              <a:rPr lang="nl-NL" sz="180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of Business and </a:t>
            </a:r>
            <a:r>
              <a:rPr lang="nl-NL" sz="180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Economics</a:t>
            </a:r>
            <a:endParaRPr lang="nl-NL" sz="180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6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82B5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82B5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82B5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82B5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82B5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CORP_BACKG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  <p:extLst>
      <p:ext uri="{BB962C8B-B14F-4D97-AF65-F5344CB8AC3E}">
        <p14:creationId xmlns:p14="http://schemas.microsoft.com/office/powerpoint/2010/main" val="249317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82B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82B5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P_CORP_BACKGR_2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6372000"/>
            <a:ext cx="36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182B5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0" y="637200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182B52"/>
                </a:solidFill>
              </a:defRPr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P_CORP_BACKGR_3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  <p:extLst>
      <p:ext uri="{BB962C8B-B14F-4D97-AF65-F5344CB8AC3E}">
        <p14:creationId xmlns:p14="http://schemas.microsoft.com/office/powerpoint/2010/main" val="145507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74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750" y="179388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en typ de titel</a:t>
            </a:r>
            <a:endParaRPr lang="nl-BE" alt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750" y="1349375"/>
            <a:ext cx="8334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en typ de tekst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nl-BE" alt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750" y="6048375"/>
            <a:ext cx="935038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5275" y="6048375"/>
            <a:ext cx="1981200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5375" y="6048375"/>
            <a:ext cx="936625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0" y="6372225"/>
            <a:ext cx="9144000" cy="48577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rgbClr val="FFFFFF"/>
              </a:solidFill>
            </a:endParaRPr>
          </a:p>
        </p:txBody>
      </p:sp>
      <p:pic>
        <p:nvPicPr>
          <p:cNvPr id="1032" name="Afbeelding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83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ts val="575"/>
        </a:spcBef>
        <a:spcAft>
          <a:spcPct val="0"/>
        </a:spcAft>
        <a:buSzPct val="110000"/>
        <a:buFont typeface="Arial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19138" indent="-360363" algn="l" rtl="0" eaLnBrk="1" fontAlgn="base" hangingPunct="1">
        <a:spcBef>
          <a:spcPts val="575"/>
        </a:spcBef>
        <a:spcAft>
          <a:spcPct val="0"/>
        </a:spcAft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89013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79388" algn="l" rtl="0" eaLnBrk="1" fontAlgn="base" hangingPunct="1">
        <a:spcBef>
          <a:spcPts val="375"/>
        </a:spcBef>
        <a:spcAft>
          <a:spcPct val="0"/>
        </a:spcAft>
        <a:buSzPct val="80000"/>
        <a:buFont typeface="Arial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rtl="0" eaLnBrk="1" fontAlgn="base" hangingPunct="1">
        <a:spcBef>
          <a:spcPts val="375"/>
        </a:spcBef>
        <a:spcAft>
          <a:spcPct val="0"/>
        </a:spcAft>
        <a:buFont typeface="Arial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423" y="1981200"/>
            <a:ext cx="8610600" cy="18002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The </a:t>
            </a:r>
            <a:r>
              <a:rPr lang="en-GB" sz="2800" dirty="0" smtClean="0"/>
              <a:t>Impact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GB" sz="2800" dirty="0" smtClean="0"/>
              <a:t>Bank</a:t>
            </a:r>
            <a:r>
              <a:rPr lang="en-US" sz="2800" dirty="0" smtClean="0"/>
              <a:t> </a:t>
            </a:r>
            <a:r>
              <a:rPr lang="en-GB" sz="2800" dirty="0" smtClean="0"/>
              <a:t>S</a:t>
            </a:r>
            <a:r>
              <a:rPr lang="en-US" sz="2800" dirty="0" smtClean="0"/>
              <a:t>hocks </a:t>
            </a:r>
            <a:r>
              <a:rPr lang="en-US" sz="2800" dirty="0"/>
              <a:t>on </a:t>
            </a:r>
            <a:r>
              <a:rPr lang="hr-HR" sz="2800" dirty="0" smtClean="0"/>
              <a:t>                              </a:t>
            </a:r>
            <a:r>
              <a:rPr lang="en-GB" sz="2800" dirty="0" smtClean="0"/>
              <a:t>Firm</a:t>
            </a:r>
            <a:r>
              <a:rPr lang="en-US" sz="2800" dirty="0" smtClean="0"/>
              <a:t>-</a:t>
            </a:r>
            <a:r>
              <a:rPr lang="en-GB" sz="2800" dirty="0" smtClean="0"/>
              <a:t>Level</a:t>
            </a:r>
            <a:r>
              <a:rPr lang="hr-HR" sz="2800" dirty="0" smtClean="0"/>
              <a:t> </a:t>
            </a:r>
            <a:r>
              <a:rPr lang="en-GB" sz="2800" dirty="0" smtClean="0"/>
              <a:t>Outcomes</a:t>
            </a:r>
            <a:r>
              <a:rPr lang="en-US" sz="2800" dirty="0" smtClean="0"/>
              <a:t> and </a:t>
            </a:r>
            <a:r>
              <a:rPr lang="en-GB" sz="2800" dirty="0" smtClean="0"/>
              <a:t>Bank</a:t>
            </a:r>
            <a:r>
              <a:rPr lang="en-US" sz="2800" dirty="0" smtClean="0"/>
              <a:t> </a:t>
            </a:r>
            <a:r>
              <a:rPr lang="en-GB" sz="2800" dirty="0" smtClean="0"/>
              <a:t>Risk</a:t>
            </a:r>
            <a:r>
              <a:rPr lang="en-US" sz="2800" dirty="0" smtClean="0"/>
              <a:t>-</a:t>
            </a:r>
            <a:r>
              <a:rPr lang="en-GB" sz="2800" dirty="0" smtClean="0"/>
              <a:t>Taking</a:t>
            </a:r>
            <a:r>
              <a:rPr lang="en-US" sz="3200" dirty="0"/>
              <a:t/>
            </a:r>
            <a:br>
              <a:rPr lang="en-US" sz="3200" dirty="0"/>
            </a:br>
            <a:endParaRPr lang="nl-B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3" y="4191000"/>
            <a:ext cx="8686800" cy="2520315"/>
          </a:xfrm>
        </p:spPr>
        <p:txBody>
          <a:bodyPr>
            <a:normAutofit/>
          </a:bodyPr>
          <a:lstStyle/>
          <a:p>
            <a:pPr lvl="1" algn="r"/>
            <a:r>
              <a:rPr lang="fr-FR" sz="1700" dirty="0">
                <a:solidFill>
                  <a:schemeClr val="bg1"/>
                </a:solidFill>
              </a:rPr>
              <a:t>Hans </a:t>
            </a:r>
            <a:r>
              <a:rPr lang="fr-FR" sz="1700" dirty="0" err="1">
                <a:solidFill>
                  <a:schemeClr val="bg1"/>
                </a:solidFill>
              </a:rPr>
              <a:t>Degryse</a:t>
            </a:r>
            <a:r>
              <a:rPr lang="fr-FR" sz="1700" dirty="0">
                <a:solidFill>
                  <a:schemeClr val="bg1"/>
                </a:solidFill>
              </a:rPr>
              <a:t> (KU </a:t>
            </a:r>
            <a:r>
              <a:rPr lang="fr-FR" sz="1700" dirty="0" smtClean="0">
                <a:solidFill>
                  <a:schemeClr val="bg1"/>
                </a:solidFill>
              </a:rPr>
              <a:t>Leuven</a:t>
            </a:r>
            <a:r>
              <a:rPr lang="hr-HR" sz="1700" dirty="0" smtClean="0">
                <a:solidFill>
                  <a:schemeClr val="bg1"/>
                </a:solidFill>
              </a:rPr>
              <a:t>, </a:t>
            </a:r>
            <a:r>
              <a:rPr lang="hr-HR" sz="1700" dirty="0" err="1" smtClean="0">
                <a:solidFill>
                  <a:schemeClr val="bg1"/>
                </a:solidFill>
              </a:rPr>
              <a:t>IWH</a:t>
            </a:r>
            <a:r>
              <a:rPr lang="hr-HR" sz="1700" dirty="0" smtClean="0">
                <a:solidFill>
                  <a:schemeClr val="bg1"/>
                </a:solidFill>
              </a:rPr>
              <a:t> </a:t>
            </a:r>
            <a:r>
              <a:rPr lang="hr-HR" sz="1700" dirty="0" err="1" smtClean="0">
                <a:solidFill>
                  <a:schemeClr val="bg1"/>
                </a:solidFill>
              </a:rPr>
              <a:t>Halle</a:t>
            </a:r>
            <a:r>
              <a:rPr lang="fr-FR" sz="1700" dirty="0" smtClean="0">
                <a:solidFill>
                  <a:schemeClr val="bg1"/>
                </a:solidFill>
              </a:rPr>
              <a:t> </a:t>
            </a:r>
            <a:r>
              <a:rPr lang="fr-FR" sz="1700" dirty="0">
                <a:solidFill>
                  <a:schemeClr val="bg1"/>
                </a:solidFill>
              </a:rPr>
              <a:t>and </a:t>
            </a:r>
            <a:r>
              <a:rPr lang="fr-FR" sz="1700" dirty="0" err="1">
                <a:solidFill>
                  <a:schemeClr val="bg1"/>
                </a:solidFill>
              </a:rPr>
              <a:t>CEPR</a:t>
            </a:r>
            <a:r>
              <a:rPr lang="fr-FR" sz="1700" dirty="0">
                <a:solidFill>
                  <a:schemeClr val="bg1"/>
                </a:solidFill>
              </a:rPr>
              <a:t>)</a:t>
            </a:r>
          </a:p>
          <a:p>
            <a:pPr lvl="1" algn="r"/>
            <a:r>
              <a:rPr lang="en-US" sz="1700" dirty="0">
                <a:solidFill>
                  <a:schemeClr val="bg1"/>
                </a:solidFill>
              </a:rPr>
              <a:t>Olivier De </a:t>
            </a:r>
            <a:r>
              <a:rPr lang="en-US" sz="1700" dirty="0" err="1">
                <a:solidFill>
                  <a:schemeClr val="bg1"/>
                </a:solidFill>
              </a:rPr>
              <a:t>Jonghe</a:t>
            </a:r>
            <a:r>
              <a:rPr lang="en-US" sz="1700" dirty="0">
                <a:solidFill>
                  <a:schemeClr val="bg1"/>
                </a:solidFill>
              </a:rPr>
              <a:t> (Tilburg University and </a:t>
            </a:r>
            <a:r>
              <a:rPr lang="en-US" sz="1700" dirty="0" err="1">
                <a:solidFill>
                  <a:schemeClr val="bg1"/>
                </a:solidFill>
              </a:rPr>
              <a:t>NBB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lvl="1" algn="r"/>
            <a:r>
              <a:rPr lang="en-US" sz="1700" dirty="0" smtClean="0">
                <a:solidFill>
                  <a:schemeClr val="bg1"/>
                </a:solidFill>
              </a:rPr>
              <a:t>Sanja </a:t>
            </a:r>
            <a:r>
              <a:rPr lang="en-US" sz="1700" dirty="0">
                <a:solidFill>
                  <a:schemeClr val="bg1"/>
                </a:solidFill>
              </a:rPr>
              <a:t>Jakovljević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hr-HR" sz="1700" dirty="0" err="1" smtClean="0">
                <a:solidFill>
                  <a:schemeClr val="bg1"/>
                </a:solidFill>
              </a:rPr>
              <a:t>CNB</a:t>
            </a:r>
            <a:r>
              <a:rPr lang="hr-HR" sz="1700" dirty="0" smtClean="0">
                <a:solidFill>
                  <a:schemeClr val="bg1"/>
                </a:solidFill>
              </a:rPr>
              <a:t> </a:t>
            </a:r>
            <a:r>
              <a:rPr lang="hr-HR" sz="1700" dirty="0" err="1" smtClean="0">
                <a:solidFill>
                  <a:schemeClr val="bg1"/>
                </a:solidFill>
              </a:rPr>
              <a:t>and</a:t>
            </a:r>
            <a:r>
              <a:rPr lang="hr-HR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KU </a:t>
            </a:r>
            <a:r>
              <a:rPr lang="en-US" sz="1700" dirty="0">
                <a:solidFill>
                  <a:schemeClr val="bg1"/>
                </a:solidFill>
              </a:rPr>
              <a:t>Leuven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  <a:endParaRPr lang="hr-HR" sz="1700" dirty="0" smtClean="0">
              <a:solidFill>
                <a:schemeClr val="bg1"/>
              </a:solidFill>
            </a:endParaRPr>
          </a:p>
          <a:p>
            <a:pPr lvl="1" algn="r"/>
            <a:r>
              <a:rPr lang="en-US" sz="1750" dirty="0" smtClean="0">
                <a:solidFill>
                  <a:schemeClr val="accent1">
                    <a:lumMod val="75000"/>
                  </a:schemeClr>
                </a:solidFill>
              </a:rPr>
              <a:t>					</a:t>
            </a:r>
            <a:r>
              <a:rPr lang="en-US" sz="1700" dirty="0" err="1">
                <a:solidFill>
                  <a:schemeClr val="bg1"/>
                </a:solidFill>
              </a:rPr>
              <a:t>Klaas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Mulier</a:t>
            </a:r>
            <a:r>
              <a:rPr lang="en-US" sz="1700" dirty="0">
                <a:solidFill>
                  <a:schemeClr val="bg1"/>
                </a:solidFill>
              </a:rPr>
              <a:t> (Ghent </a:t>
            </a:r>
            <a:r>
              <a:rPr lang="en-US" sz="1700" dirty="0" smtClean="0">
                <a:solidFill>
                  <a:schemeClr val="bg1"/>
                </a:solidFill>
              </a:rPr>
              <a:t>University</a:t>
            </a:r>
            <a:r>
              <a:rPr lang="hr-HR" sz="1700" dirty="0" smtClean="0">
                <a:solidFill>
                  <a:schemeClr val="bg1"/>
                </a:solidFill>
              </a:rPr>
              <a:t>)</a:t>
            </a:r>
          </a:p>
          <a:p>
            <a:pPr lvl="1" algn="r"/>
            <a:r>
              <a:rPr lang="nl-BE" sz="1700" dirty="0">
                <a:solidFill>
                  <a:schemeClr val="bg1"/>
                </a:solidFill>
              </a:rPr>
              <a:t>Glenn Schepens </a:t>
            </a:r>
            <a:r>
              <a:rPr lang="nl-BE" sz="1700" dirty="0" smtClean="0">
                <a:solidFill>
                  <a:schemeClr val="bg1"/>
                </a:solidFill>
              </a:rPr>
              <a:t>(</a:t>
            </a:r>
            <a:r>
              <a:rPr lang="hr-HR" sz="1700" dirty="0" err="1" smtClean="0">
                <a:solidFill>
                  <a:schemeClr val="bg1"/>
                </a:solidFill>
              </a:rPr>
              <a:t>ECB</a:t>
            </a:r>
            <a:r>
              <a:rPr lang="hr-HR" sz="1700" dirty="0" smtClean="0">
                <a:solidFill>
                  <a:schemeClr val="bg1"/>
                </a:solidFill>
              </a:rPr>
              <a:t>)</a:t>
            </a:r>
            <a:endParaRPr lang="nl-BE" sz="1700" dirty="0"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14400" y="270522"/>
            <a:ext cx="739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00" dirty="0" smtClean="0">
                <a:solidFill>
                  <a:srgbClr val="FFFFFF"/>
                </a:solidFill>
              </a:rPr>
              <a:t>12th </a:t>
            </a:r>
            <a:r>
              <a:rPr lang="en-US" sz="1700" dirty="0" smtClean="0">
                <a:solidFill>
                  <a:srgbClr val="FFFFFF"/>
                </a:solidFill>
              </a:rPr>
              <a:t>YOUNG ECONOMISTS’</a:t>
            </a:r>
            <a:r>
              <a:rPr lang="hr-HR" sz="1700" dirty="0" smtClean="0">
                <a:solidFill>
                  <a:srgbClr val="FFFFFF"/>
                </a:solidFill>
              </a:rPr>
              <a:t> </a:t>
            </a:r>
            <a:r>
              <a:rPr lang="en-US" sz="1700" dirty="0" smtClean="0">
                <a:solidFill>
                  <a:srgbClr val="FFFFFF"/>
                </a:solidFill>
              </a:rPr>
              <a:t>SEMINAR</a:t>
            </a:r>
            <a:endParaRPr lang="hr-HR" sz="1700" dirty="0" smtClean="0">
              <a:solidFill>
                <a:srgbClr val="FFFFFF"/>
              </a:solidFill>
            </a:endParaRPr>
          </a:p>
          <a:p>
            <a:pPr algn="ctr"/>
            <a:r>
              <a:rPr lang="hr-HR" sz="1700" dirty="0" smtClean="0">
                <a:solidFill>
                  <a:srgbClr val="FFFFFF"/>
                </a:solidFill>
              </a:rPr>
              <a:t>23rd </a:t>
            </a:r>
            <a:r>
              <a:rPr lang="en-US" sz="1700" dirty="0" smtClean="0">
                <a:solidFill>
                  <a:srgbClr val="FFFFFF"/>
                </a:solidFill>
              </a:rPr>
              <a:t>DUBROVNIK ECONOMIC</a:t>
            </a:r>
            <a:r>
              <a:rPr lang="hr-HR" sz="1700" dirty="0" smtClean="0">
                <a:solidFill>
                  <a:srgbClr val="FFFFFF"/>
                </a:solidFill>
              </a:rPr>
              <a:t> </a:t>
            </a:r>
            <a:r>
              <a:rPr lang="en-US" sz="1700" dirty="0" smtClean="0">
                <a:solidFill>
                  <a:srgbClr val="FFFFFF"/>
                </a:solidFill>
              </a:rPr>
              <a:t>CONFERENCE</a:t>
            </a:r>
            <a:endParaRPr lang="hr-HR" sz="1700" dirty="0" smtClean="0">
              <a:solidFill>
                <a:srgbClr val="FFFFFF"/>
              </a:solidFill>
            </a:endParaRPr>
          </a:p>
          <a:p>
            <a:pPr algn="ctr"/>
            <a:r>
              <a:rPr lang="hr-HR" sz="1700" dirty="0" smtClean="0">
                <a:solidFill>
                  <a:srgbClr val="FFFFFF"/>
                </a:solidFill>
              </a:rPr>
              <a:t>Dubrovnik, 4-6 June 2017</a:t>
            </a:r>
            <a:endParaRPr lang="hr-HR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/>
              <a:t>Our </a:t>
            </a:r>
            <a:r>
              <a:rPr lang="en-GB" sz="2800" dirty="0" smtClean="0"/>
              <a:t>data (</a:t>
            </a:r>
            <a:r>
              <a:rPr lang="hr-HR" sz="2800" dirty="0" smtClean="0"/>
              <a:t>3</a:t>
            </a:r>
            <a:r>
              <a:rPr lang="en-GB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60" y="990600"/>
            <a:ext cx="8334000" cy="381000"/>
          </a:xfrm>
        </p:spPr>
        <p:txBody>
          <a:bodyPr/>
          <a:lstStyle/>
          <a:p>
            <a:pPr marL="0" indent="0">
              <a:buNone/>
            </a:pPr>
            <a:r>
              <a:rPr lang="en-GB" sz="1900" dirty="0" smtClean="0"/>
              <a:t>Are single-bank and multiple-bank firms similar?</a:t>
            </a:r>
            <a:endParaRPr lang="en-GB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30000"/>
            <a:ext cx="82813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 dirty="0" smtClean="0">
                <a:solidFill>
                  <a:schemeClr val="accent2"/>
                </a:solidFill>
              </a:rPr>
              <a:t>Table 1</a:t>
            </a:r>
            <a:r>
              <a:rPr lang="en-GB" sz="1500" b="1" dirty="0" smtClean="0">
                <a:solidFill>
                  <a:schemeClr val="accent2"/>
                </a:solidFill>
              </a:rPr>
              <a:t>. </a:t>
            </a:r>
            <a:r>
              <a:rPr lang="en-US" sz="1500" dirty="0">
                <a:solidFill>
                  <a:schemeClr val="accent2"/>
                </a:solidFill>
              </a:rPr>
              <a:t>Characteristics of single-bank and multiple-bank firms </a:t>
            </a:r>
            <a:endParaRPr lang="en-GB" sz="15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9/22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853165"/>
            <a:ext cx="5715000" cy="3359670"/>
          </a:xfrm>
          <a:prstGeom prst="rect">
            <a:avLst/>
          </a:prstGeom>
        </p:spPr>
      </p:pic>
      <p:sp>
        <p:nvSpPr>
          <p:cNvPr id="9" name="Rectangle 7"/>
          <p:cNvSpPr/>
          <p:nvPr/>
        </p:nvSpPr>
        <p:spPr>
          <a:xfrm>
            <a:off x="2232000" y="2250000"/>
            <a:ext cx="720000" cy="2962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 5"/>
          <p:cNvSpPr/>
          <p:nvPr/>
        </p:nvSpPr>
        <p:spPr>
          <a:xfrm>
            <a:off x="468000" y="5317282"/>
            <a:ext cx="8459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Multiple-bank firms are on average </a:t>
            </a:r>
            <a:r>
              <a:rPr lang="en-GB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older</a:t>
            </a:r>
            <a:r>
              <a:rPr lang="en-GB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larger</a:t>
            </a:r>
            <a:r>
              <a:rPr lang="en-GB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GB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lower investment </a:t>
            </a:r>
            <a:r>
              <a:rPr lang="en-GB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ratios</a:t>
            </a:r>
            <a:r>
              <a:rPr lang="hr-HR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hr-HR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GB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borrow </a:t>
            </a:r>
            <a:r>
              <a:rPr lang="en-GB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larger credit </a:t>
            </a:r>
            <a:r>
              <a:rPr lang="en-GB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amounts</a:t>
            </a:r>
            <a:r>
              <a:rPr lang="hr-HR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/>
              <a:t>Our </a:t>
            </a:r>
            <a:r>
              <a:rPr lang="en-GB" sz="2800" dirty="0" smtClean="0"/>
              <a:t>data (</a:t>
            </a:r>
            <a:r>
              <a:rPr lang="hr-HR" sz="2800" dirty="0" smtClean="0"/>
              <a:t>4</a:t>
            </a:r>
            <a:r>
              <a:rPr lang="en-GB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60" y="990600"/>
            <a:ext cx="8334000" cy="381000"/>
          </a:xfrm>
        </p:spPr>
        <p:txBody>
          <a:bodyPr/>
          <a:lstStyle/>
          <a:p>
            <a:pPr marL="0" indent="0">
              <a:buNone/>
            </a:pPr>
            <a:r>
              <a:rPr lang="en-GB" sz="1900" dirty="0" smtClean="0"/>
              <a:t>What do we gain by considering the ILS grouping?</a:t>
            </a:r>
            <a:endParaRPr lang="en-GB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31532"/>
            <a:ext cx="82813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solidFill>
                  <a:schemeClr val="accent2"/>
                </a:solidFill>
              </a:rPr>
              <a:t>Figure 2. </a:t>
            </a:r>
            <a:r>
              <a:rPr lang="en-GB" sz="1500" dirty="0" smtClean="0">
                <a:solidFill>
                  <a:schemeClr val="accent2"/>
                </a:solidFill>
              </a:rPr>
              <a:t>The number of ILS borrowing relationships and their share in total loan volume</a:t>
            </a:r>
            <a:endParaRPr lang="en-GB" sz="1500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10/22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2016000"/>
            <a:ext cx="5118482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/>
              <a:t>Our </a:t>
            </a:r>
            <a:r>
              <a:rPr lang="en-GB" sz="2800" dirty="0" smtClean="0"/>
              <a:t>data (</a:t>
            </a:r>
            <a:r>
              <a:rPr lang="hr-HR" sz="2800" dirty="0" smtClean="0"/>
              <a:t>5</a:t>
            </a:r>
            <a:r>
              <a:rPr lang="en-GB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60" y="990600"/>
            <a:ext cx="8334000" cy="381000"/>
          </a:xfrm>
        </p:spPr>
        <p:txBody>
          <a:bodyPr/>
          <a:lstStyle/>
          <a:p>
            <a:pPr marL="0" indent="0">
              <a:buNone/>
            </a:pPr>
            <a:r>
              <a:rPr lang="en-GB" sz="1900" dirty="0" smtClean="0"/>
              <a:t>What do we gain by considering the ILS grouping?</a:t>
            </a:r>
            <a:endParaRPr lang="en-GB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31532"/>
            <a:ext cx="82813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solidFill>
                  <a:schemeClr val="accent2"/>
                </a:solidFill>
              </a:rPr>
              <a:t>Figure </a:t>
            </a:r>
            <a:r>
              <a:rPr lang="hr-HR" sz="1500" b="1" dirty="0" smtClean="0">
                <a:solidFill>
                  <a:schemeClr val="accent2"/>
                </a:solidFill>
              </a:rPr>
              <a:t>3</a:t>
            </a:r>
            <a:r>
              <a:rPr lang="en-GB" sz="1500" b="1" dirty="0" smtClean="0">
                <a:solidFill>
                  <a:schemeClr val="accent2"/>
                </a:solidFill>
              </a:rPr>
              <a:t>. </a:t>
            </a:r>
            <a:r>
              <a:rPr lang="en-GB" sz="1500" dirty="0" smtClean="0">
                <a:solidFill>
                  <a:schemeClr val="accent2"/>
                </a:solidFill>
              </a:rPr>
              <a:t>The average credit growth rate</a:t>
            </a:r>
            <a:endParaRPr lang="en-GB" sz="1500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11/22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2016000"/>
            <a:ext cx="5118477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06000"/>
            <a:ext cx="8382000" cy="763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GB" sz="2800" dirty="0"/>
              <a:t>Estimation and verification of bank-loan supply </a:t>
            </a:r>
            <a:r>
              <a:rPr lang="en-GB" sz="2800" dirty="0" smtClean="0"/>
              <a:t>shocks: multiple-bank firm sample</a:t>
            </a:r>
            <a:endParaRPr lang="en-GB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371600"/>
            <a:ext cx="8371200" cy="5000400"/>
          </a:xfrm>
        </p:spPr>
        <p:txBody>
          <a:bodyPr/>
          <a:lstStyle/>
          <a:p>
            <a:pPr marL="0" indent="0">
              <a:buNone/>
            </a:pPr>
            <a:r>
              <a:rPr lang="en-GB" sz="1900" b="1" dirty="0" smtClean="0"/>
              <a:t>Within the multiple-bank firm sample</a:t>
            </a:r>
            <a:r>
              <a:rPr lang="en-GB" sz="1900" dirty="0" smtClean="0"/>
              <a:t>, we estimate the following set of equations:</a:t>
            </a:r>
          </a:p>
          <a:p>
            <a:pPr marL="270273" lvl="1" indent="0">
              <a:buNone/>
            </a:pPr>
            <a:endParaRPr lang="hr-HR" sz="2000" dirty="0"/>
          </a:p>
          <a:p>
            <a:pPr marL="270273" lvl="1" indent="0">
              <a:buNone/>
            </a:pPr>
            <a:endParaRPr lang="hr-HR" sz="2000" dirty="0" smtClean="0"/>
          </a:p>
          <a:p>
            <a:pPr marL="270273" lvl="1" indent="0">
              <a:buNone/>
            </a:pPr>
            <a:endParaRPr lang="hr-HR" sz="800" dirty="0" smtClean="0"/>
          </a:p>
          <a:p>
            <a:pPr marL="270273" lvl="1" indent="0">
              <a:buNone/>
            </a:pPr>
            <a:r>
              <a:rPr lang="en-GB" sz="1700" dirty="0" smtClean="0"/>
              <a:t>Demand controls: location</a:t>
            </a:r>
            <a:r>
              <a:rPr lang="hr-HR" sz="1700" dirty="0" smtClean="0"/>
              <a:t>,</a:t>
            </a:r>
          </a:p>
          <a:p>
            <a:pPr marL="270273" lvl="1" indent="0">
              <a:buNone/>
            </a:pPr>
            <a:r>
              <a:rPr lang="hr-HR" sz="1700" dirty="0"/>
              <a:t>	</a:t>
            </a:r>
            <a:r>
              <a:rPr lang="hr-HR" sz="1700" dirty="0" smtClean="0"/>
              <a:t>	   </a:t>
            </a:r>
            <a:r>
              <a:rPr lang="en-GB" sz="1700" dirty="0" smtClean="0"/>
              <a:t>industry, </a:t>
            </a:r>
            <a:endParaRPr lang="hr-HR" sz="1700" dirty="0" smtClean="0"/>
          </a:p>
          <a:p>
            <a:pPr marL="270273" lvl="1" indent="0">
              <a:buNone/>
            </a:pPr>
            <a:r>
              <a:rPr lang="hr-HR" sz="1700" dirty="0"/>
              <a:t>	</a:t>
            </a:r>
            <a:r>
              <a:rPr lang="hr-HR" sz="1700" dirty="0" smtClean="0"/>
              <a:t>	   </a:t>
            </a:r>
            <a:r>
              <a:rPr lang="en-GB" sz="1700" dirty="0" smtClean="0"/>
              <a:t>age, </a:t>
            </a:r>
            <a:endParaRPr lang="hr-HR" sz="1700" dirty="0" smtClean="0"/>
          </a:p>
          <a:p>
            <a:pPr marL="270273" lvl="1" indent="0">
              <a:buNone/>
            </a:pPr>
            <a:r>
              <a:rPr lang="hr-HR" sz="1700" dirty="0"/>
              <a:t>	</a:t>
            </a:r>
            <a:r>
              <a:rPr lang="hr-HR" sz="1700" dirty="0" smtClean="0"/>
              <a:t>	   </a:t>
            </a:r>
            <a:r>
              <a:rPr lang="en-GB" sz="1700" dirty="0" smtClean="0"/>
              <a:t>current assets, </a:t>
            </a:r>
            <a:endParaRPr lang="hr-HR" sz="1700" dirty="0" smtClean="0"/>
          </a:p>
          <a:p>
            <a:pPr marL="270273" lvl="1" indent="0">
              <a:buNone/>
            </a:pPr>
            <a:r>
              <a:rPr lang="hr-HR" sz="1700" dirty="0"/>
              <a:t>	</a:t>
            </a:r>
            <a:r>
              <a:rPr lang="hr-HR" sz="1700" dirty="0" smtClean="0"/>
              <a:t>	   </a:t>
            </a:r>
            <a:r>
              <a:rPr lang="en-GB" sz="1700" dirty="0" smtClean="0"/>
              <a:t>risk</a:t>
            </a:r>
            <a:r>
              <a:rPr lang="hr-HR" sz="1700" dirty="0" smtClean="0"/>
              <a:t> (</a:t>
            </a:r>
            <a:r>
              <a:rPr lang="en-GB" sz="1700" dirty="0" smtClean="0"/>
              <a:t>interest coverage ratio; debt</a:t>
            </a:r>
            <a:r>
              <a:rPr lang="hr-HR" sz="1700" dirty="0" smtClean="0"/>
              <a:t>; Altman Z)</a:t>
            </a:r>
            <a:r>
              <a:rPr lang="en-GB" sz="1700" dirty="0" smtClean="0"/>
              <a:t>, </a:t>
            </a:r>
            <a:endParaRPr lang="hr-HR" sz="1700" dirty="0" smtClean="0"/>
          </a:p>
          <a:p>
            <a:pPr marL="270273" lvl="1" indent="0">
              <a:buNone/>
            </a:pPr>
            <a:r>
              <a:rPr lang="hr-HR" sz="1700" dirty="0"/>
              <a:t>	</a:t>
            </a:r>
            <a:r>
              <a:rPr lang="hr-HR" sz="1700" dirty="0" smtClean="0"/>
              <a:t>	   </a:t>
            </a:r>
            <a:r>
              <a:rPr lang="en-GB" sz="1700" dirty="0" smtClean="0"/>
              <a:t>size</a:t>
            </a:r>
            <a:r>
              <a:rPr lang="hr-HR" sz="1700" dirty="0" smtClean="0"/>
              <a:t>.</a:t>
            </a:r>
            <a:endParaRPr lang="en-GB" sz="1700" dirty="0" smtClean="0"/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endParaRPr lang="en-GB" sz="2000" dirty="0" smtClean="0"/>
          </a:p>
          <a:p>
            <a:pPr marL="0" indent="-1191">
              <a:buNone/>
            </a:pPr>
            <a:endParaRPr lang="en-GB" dirty="0" smtClean="0"/>
          </a:p>
          <a:p>
            <a:pPr marL="0" indent="0">
              <a:buNone/>
            </a:pPr>
            <a:endParaRPr lang="en-GB" sz="5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8700" y="2133600"/>
                <a:ext cx="7162800" cy="468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1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fr-BE" sz="21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1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nl-BE" sz="2100" b="0" i="1" smtClean="0">
                              <a:latin typeface="Cambria Math"/>
                              <a:ea typeface="Cambria Math"/>
                            </a:rPr>
                            <m:t>𝑓𝑏</m:t>
                          </m:r>
                          <m:r>
                            <a:rPr lang="fr-BE" sz="21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fr-BE" sz="21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1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1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fr-BE" sz="21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fr-BE" sz="2100" i="1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fr-BE" sz="21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BE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𝑏𝑡</m:t>
                          </m:r>
                        </m:sub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p>
                      </m:sSubSup>
                      <m:r>
                        <a:rPr lang="fr-BE" sz="21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21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1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nl-BE" sz="2100" b="0" i="1" smtClean="0">
                              <a:latin typeface="Cambria Math"/>
                              <a:ea typeface="Cambria Math"/>
                            </a:rPr>
                            <m:t>𝑓𝑏</m:t>
                          </m:r>
                          <m:r>
                            <a:rPr lang="fr-BE" sz="21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/>
                        </a:rPr>
                        <m:t>,  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/>
                        </a:rPr>
                        <m:t>=∙,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𝐼𝐿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𝐼𝐿𝐴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𝐼𝐿𝐶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𝐼𝐿𝑅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𝐼𝐿𝑆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133600"/>
                <a:ext cx="7162800" cy="468590"/>
              </a:xfrm>
              <a:prstGeom prst="rect">
                <a:avLst/>
              </a:prstGeom>
              <a:blipFill rotWithShape="0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12/22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06000"/>
            <a:ext cx="8382000" cy="763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GB" sz="2800" dirty="0"/>
              <a:t>Estimation and verification of bank-loan supply </a:t>
            </a:r>
            <a:r>
              <a:rPr lang="en-GB" sz="2800" dirty="0" smtClean="0"/>
              <a:t>shocks: </a:t>
            </a:r>
            <a:r>
              <a:rPr lang="en-GB" sz="2800" dirty="0"/>
              <a:t>multiple-bank firm </a:t>
            </a:r>
            <a:r>
              <a:rPr lang="en-GB" sz="2800" dirty="0" smtClean="0"/>
              <a:t>sample</a:t>
            </a:r>
            <a:r>
              <a:rPr lang="hr-HR" sz="2800" dirty="0" smtClean="0"/>
              <a:t> (2)</a:t>
            </a:r>
            <a:endParaRPr lang="en-GB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371600"/>
            <a:ext cx="8371200" cy="1127268"/>
          </a:xfrm>
        </p:spPr>
        <p:txBody>
          <a:bodyPr/>
          <a:lstStyle/>
          <a:p>
            <a:pPr marL="0" indent="0">
              <a:buNone/>
            </a:pPr>
            <a:r>
              <a:rPr lang="en-GB" sz="1900" dirty="0" smtClean="0"/>
              <a:t>We then compare the bank shocks from various demand specifications with the “standard” bank shocks</a:t>
            </a:r>
            <a:r>
              <a:rPr lang="hr-HR" sz="1900" dirty="0" smtClean="0"/>
              <a:t>:</a:t>
            </a:r>
            <a:endParaRPr lang="en-GB" sz="19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269082" lvl="1" indent="0">
              <a:buNone/>
            </a:pPr>
            <a:endParaRPr lang="en-GB" sz="1500" dirty="0" smtClean="0"/>
          </a:p>
          <a:p>
            <a:pPr marL="269082" lvl="1" indent="0">
              <a:buNone/>
            </a:pPr>
            <a:endParaRPr lang="hr-HR" sz="1700" b="1" dirty="0" smtClean="0"/>
          </a:p>
          <a:p>
            <a:pPr marL="269082" lvl="1" indent="0">
              <a:buNone/>
            </a:pPr>
            <a:endParaRPr lang="hr-HR" sz="1700" b="1" dirty="0"/>
          </a:p>
          <a:p>
            <a:pPr marL="269082" lvl="1" indent="0">
              <a:buNone/>
            </a:pPr>
            <a:endParaRPr lang="hr-HR" sz="1700" b="1" dirty="0" smtClean="0"/>
          </a:p>
          <a:p>
            <a:pPr marL="269082" lvl="1" indent="0">
              <a:buNone/>
            </a:pPr>
            <a:endParaRPr lang="hr-HR" sz="1700" b="1" dirty="0"/>
          </a:p>
          <a:p>
            <a:pPr marL="269082" lvl="1" indent="0">
              <a:buNone/>
            </a:pPr>
            <a:endParaRPr lang="hr-HR" sz="1700" b="1" dirty="0" smtClean="0"/>
          </a:p>
          <a:p>
            <a:pPr marL="269082" lvl="1" indent="0">
              <a:buNone/>
            </a:pPr>
            <a:endParaRPr lang="hr-HR" sz="1700" b="1" dirty="0"/>
          </a:p>
          <a:p>
            <a:pPr marL="269082" lvl="1" indent="0">
              <a:buNone/>
            </a:pPr>
            <a:endParaRPr lang="hr-HR" sz="1700" b="1" dirty="0"/>
          </a:p>
          <a:p>
            <a:pPr marL="0" indent="-1191">
              <a:buNone/>
            </a:pPr>
            <a:endParaRPr lang="hr-HR" sz="400" b="1" dirty="0" smtClean="0"/>
          </a:p>
          <a:p>
            <a:pPr marL="0" indent="-1191">
              <a:buNone/>
            </a:pPr>
            <a:r>
              <a:rPr lang="hr-HR" sz="1700" b="1" dirty="0" smtClean="0"/>
              <a:t>  </a:t>
            </a:r>
            <a:r>
              <a:rPr lang="en-GB" sz="1600" dirty="0" smtClean="0"/>
              <a:t>ILS provides the best fit; </a:t>
            </a:r>
          </a:p>
          <a:p>
            <a:pPr marL="0" indent="-1191">
              <a:buNone/>
            </a:pPr>
            <a:r>
              <a:rPr lang="en-GB" sz="1600" dirty="0"/>
              <a:t> </a:t>
            </a:r>
            <a:r>
              <a:rPr lang="en-GB" sz="1600" dirty="0" smtClean="0"/>
              <a:t> The model performs equally well during crisis periods</a:t>
            </a:r>
            <a:r>
              <a:rPr lang="hr-HR" sz="1600" dirty="0" smtClean="0"/>
              <a:t>.</a:t>
            </a:r>
            <a:endParaRPr lang="en-GB" sz="1600" dirty="0" smtClean="0"/>
          </a:p>
          <a:p>
            <a:pPr marL="341709" indent="-342900"/>
            <a:endParaRPr lang="en-GB" sz="2000" dirty="0" smtClean="0"/>
          </a:p>
          <a:p>
            <a:pPr marL="0" indent="-1191">
              <a:buNone/>
            </a:pPr>
            <a:endParaRPr lang="en-GB" dirty="0" smtClean="0"/>
          </a:p>
          <a:p>
            <a:pPr marL="0" indent="0">
              <a:buNone/>
            </a:pPr>
            <a:endParaRPr lang="en-GB" sz="5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72200" y="2057400"/>
                <a:ext cx="7162800" cy="441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sz="21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fr-BE" sz="21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BE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/>
                            </a:rPr>
                            <m:t>𝑏𝑡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100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fr-BE" sz="21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fr-BE" sz="21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BE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/>
                            </a:rPr>
                            <m:t>𝑏𝑡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/>
                            </a:rPr>
                            <m:t>𝑏𝑡</m:t>
                          </m:r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/>
                        </a:rPr>
                        <m:t>,  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/>
                        </a:rPr>
                        <m:t>=∙,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𝐼𝐿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𝐼𝐿𝐴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𝐼𝐿𝐶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𝐼𝐿𝑅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𝐼𝐿𝑆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00" y="2057400"/>
                <a:ext cx="7162800" cy="441468"/>
              </a:xfrm>
              <a:prstGeom prst="rect">
                <a:avLst/>
              </a:prstGeom>
              <a:blipFill rotWithShape="0">
                <a:blip r:embed="rId2"/>
                <a:stretch>
                  <a:fillRect t="-5556" b="-13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4"/>
          <p:cNvSpPr txBox="1"/>
          <p:nvPr/>
        </p:nvSpPr>
        <p:spPr>
          <a:xfrm>
            <a:off x="431310" y="2926408"/>
            <a:ext cx="82813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 dirty="0" smtClean="0">
                <a:solidFill>
                  <a:schemeClr val="accent2"/>
                </a:solidFill>
              </a:rPr>
              <a:t>Table 2</a:t>
            </a:r>
            <a:r>
              <a:rPr lang="en-GB" sz="1500" b="1" dirty="0" smtClean="0">
                <a:solidFill>
                  <a:schemeClr val="accent2"/>
                </a:solidFill>
              </a:rPr>
              <a:t>. </a:t>
            </a:r>
            <a:r>
              <a:rPr lang="en-GB" sz="1500" dirty="0" smtClean="0">
                <a:solidFill>
                  <a:schemeClr val="accent2"/>
                </a:solidFill>
              </a:rPr>
              <a:t>Multiple-bank firm</a:t>
            </a:r>
            <a:r>
              <a:rPr lang="hr-HR" sz="1500" dirty="0" smtClean="0">
                <a:solidFill>
                  <a:schemeClr val="accent2"/>
                </a:solidFill>
              </a:rPr>
              <a:t> </a:t>
            </a:r>
            <a:r>
              <a:rPr lang="en-GB" sz="1500" dirty="0" smtClean="0">
                <a:solidFill>
                  <a:schemeClr val="accent2"/>
                </a:solidFill>
              </a:rPr>
              <a:t>sample: comparison of credit demand controls</a:t>
            </a:r>
            <a:endParaRPr lang="en-GB" sz="15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3265737"/>
            <a:ext cx="8077200" cy="143360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13/22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7"/>
          <p:cNvSpPr/>
          <p:nvPr/>
        </p:nvSpPr>
        <p:spPr>
          <a:xfrm>
            <a:off x="7322819" y="3640045"/>
            <a:ext cx="631538" cy="1051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7"/>
          <p:cNvSpPr/>
          <p:nvPr/>
        </p:nvSpPr>
        <p:spPr>
          <a:xfrm>
            <a:off x="7954357" y="3637736"/>
            <a:ext cx="631538" cy="1051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2540949"/>
            <a:ext cx="3342000" cy="1516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06000"/>
            <a:ext cx="7533000" cy="763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GB" sz="2800" dirty="0"/>
              <a:t>Estimation and verification of bank-loan supply </a:t>
            </a:r>
            <a:r>
              <a:rPr lang="en-GB" sz="2800" dirty="0" smtClean="0"/>
              <a:t>shocks</a:t>
            </a:r>
            <a:r>
              <a:rPr lang="hr-HR" sz="2800" dirty="0" smtClean="0"/>
              <a:t>: </a:t>
            </a:r>
            <a:r>
              <a:rPr lang="en-GB" sz="2800" dirty="0" smtClean="0"/>
              <a:t>multiple-bank </a:t>
            </a:r>
            <a:r>
              <a:rPr lang="en-GB" sz="2800" dirty="0" err="1" smtClean="0"/>
              <a:t>ILS</a:t>
            </a:r>
            <a:r>
              <a:rPr lang="en-GB" sz="2800" dirty="0" smtClean="0"/>
              <a:t> sample</a:t>
            </a:r>
            <a:endParaRPr lang="en-GB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371600"/>
            <a:ext cx="8371200" cy="5000400"/>
          </a:xfrm>
        </p:spPr>
        <p:txBody>
          <a:bodyPr/>
          <a:lstStyle/>
          <a:p>
            <a:pPr marL="0" indent="0">
              <a:buNone/>
            </a:pPr>
            <a:r>
              <a:rPr lang="en-GB" sz="1900" dirty="0" smtClean="0"/>
              <a:t>As we </a:t>
            </a:r>
            <a:r>
              <a:rPr lang="en-GB" sz="1900" b="1" dirty="0" smtClean="0"/>
              <a:t>extend the sample towards multiple-bank ILS groups</a:t>
            </a:r>
            <a:r>
              <a:rPr lang="en-GB" sz="1900" dirty="0" smtClean="0"/>
              <a:t>, our bank shock estimates are departing from the “standard” bank shocks.</a:t>
            </a:r>
          </a:p>
          <a:p>
            <a:pPr marL="269082" lvl="1" indent="0">
              <a:buNone/>
            </a:pPr>
            <a:endParaRPr lang="hr-HR" sz="200" dirty="0" smtClean="0"/>
          </a:p>
          <a:p>
            <a:pPr marL="269082" lvl="1" indent="0">
              <a:buNone/>
            </a:pPr>
            <a:endParaRPr lang="hr-HR" sz="1700" dirty="0" smtClean="0"/>
          </a:p>
          <a:p>
            <a:pPr marL="269082" lvl="1" indent="0">
              <a:buNone/>
            </a:pPr>
            <a:endParaRPr lang="hr-HR" sz="1700" dirty="0" smtClean="0"/>
          </a:p>
          <a:p>
            <a:pPr marL="269082" lvl="1" indent="0">
              <a:buNone/>
            </a:pPr>
            <a:endParaRPr lang="hr-HR" sz="1700" dirty="0"/>
          </a:p>
          <a:p>
            <a:pPr marL="269082" lvl="1" indent="0">
              <a:buNone/>
            </a:pPr>
            <a:endParaRPr lang="hr-HR" sz="1700" dirty="0" smtClean="0"/>
          </a:p>
          <a:p>
            <a:pPr marL="269082" lvl="1" indent="0">
              <a:buNone/>
            </a:pPr>
            <a:endParaRPr lang="hr-HR" sz="1700" dirty="0"/>
          </a:p>
          <a:p>
            <a:pPr marL="269082" lvl="1" indent="0">
              <a:buNone/>
            </a:pPr>
            <a:endParaRPr lang="hr-HR" sz="1700" dirty="0" smtClean="0"/>
          </a:p>
          <a:p>
            <a:pPr marL="269082" lvl="1" indent="0">
              <a:buNone/>
            </a:pPr>
            <a:endParaRPr lang="hr-HR" sz="1000" dirty="0"/>
          </a:p>
          <a:p>
            <a:pPr marL="0" indent="-1191">
              <a:buNone/>
            </a:pPr>
            <a:r>
              <a:rPr lang="hr-HR" sz="1700" dirty="0" smtClean="0"/>
              <a:t> </a:t>
            </a:r>
            <a:r>
              <a:rPr lang="en-GB" sz="1600" dirty="0" smtClean="0"/>
              <a:t>The ranking of banks based on the size of the shocks depends on the sample used.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en-GB" sz="1900" dirty="0" smtClean="0"/>
              <a:t>We can meaningfully </a:t>
            </a:r>
            <a:r>
              <a:rPr lang="en-GB" sz="1900" b="1" dirty="0" smtClean="0"/>
              <a:t>relate</a:t>
            </a:r>
            <a:r>
              <a:rPr lang="en-GB" sz="1900" dirty="0" smtClean="0"/>
              <a:t> our bank shock estimates </a:t>
            </a:r>
            <a:r>
              <a:rPr lang="hr-HR" sz="1900" dirty="0" smtClean="0"/>
              <a:t>to</a:t>
            </a:r>
            <a:r>
              <a:rPr lang="en-GB" sz="1900" dirty="0" smtClean="0"/>
              <a:t>:</a:t>
            </a:r>
          </a:p>
          <a:p>
            <a:pPr lvl="1">
              <a:buSzPct val="90000"/>
            </a:pPr>
            <a:r>
              <a:rPr lang="en-GB" sz="1700" dirty="0" smtClean="0"/>
              <a:t>Tightening of lending standards (Bank Lending Survey)</a:t>
            </a:r>
          </a:p>
          <a:p>
            <a:pPr lvl="1">
              <a:buSzPct val="90000"/>
            </a:pPr>
            <a:r>
              <a:rPr lang="en-GB" sz="1700" dirty="0" smtClean="0"/>
              <a:t>Growth in interbank liabilities</a:t>
            </a:r>
          </a:p>
          <a:p>
            <a:pPr marL="0" indent="0">
              <a:buNone/>
            </a:pPr>
            <a:endParaRPr lang="en-GB" sz="2000" dirty="0" smtClean="0"/>
          </a:p>
          <a:p>
            <a:pPr marL="341709" indent="-342900"/>
            <a:endParaRPr lang="en-GB" sz="2000" dirty="0" smtClean="0"/>
          </a:p>
          <a:p>
            <a:pPr marL="0" indent="-1191">
              <a:buNone/>
            </a:pPr>
            <a:endParaRPr lang="en-GB" dirty="0" smtClean="0"/>
          </a:p>
          <a:p>
            <a:pPr marL="0" indent="0">
              <a:buNone/>
            </a:pPr>
            <a:endParaRPr lang="en-GB" sz="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14/22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81000" y="2217784"/>
            <a:ext cx="82813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 dirty="0" smtClean="0">
                <a:solidFill>
                  <a:schemeClr val="accent2"/>
                </a:solidFill>
              </a:rPr>
              <a:t>Table 3</a:t>
            </a:r>
            <a:r>
              <a:rPr lang="en-GB" sz="1500" b="1" dirty="0" smtClean="0">
                <a:solidFill>
                  <a:schemeClr val="accent2"/>
                </a:solidFill>
              </a:rPr>
              <a:t>. </a:t>
            </a:r>
            <a:r>
              <a:rPr lang="en-GB" sz="1500" dirty="0" smtClean="0">
                <a:solidFill>
                  <a:schemeClr val="accent2"/>
                </a:solidFill>
              </a:rPr>
              <a:t>Multiple-bank firm</a:t>
            </a:r>
            <a:r>
              <a:rPr lang="hr-HR" sz="1500" dirty="0" smtClean="0">
                <a:solidFill>
                  <a:schemeClr val="accent2"/>
                </a:solidFill>
              </a:rPr>
              <a:t> </a:t>
            </a:r>
            <a:r>
              <a:rPr lang="en-GB" sz="1500" dirty="0" smtClean="0">
                <a:solidFill>
                  <a:schemeClr val="accent2"/>
                </a:solidFill>
              </a:rPr>
              <a:t>setup vs. multiple-bank </a:t>
            </a:r>
            <a:r>
              <a:rPr lang="en-GB" sz="1500" dirty="0" err="1" smtClean="0">
                <a:solidFill>
                  <a:schemeClr val="accent2"/>
                </a:solidFill>
              </a:rPr>
              <a:t>ILS</a:t>
            </a:r>
            <a:r>
              <a:rPr lang="en-GB" sz="1500" dirty="0" smtClean="0">
                <a:solidFill>
                  <a:schemeClr val="accent2"/>
                </a:solidFill>
              </a:rPr>
              <a:t> setup</a:t>
            </a:r>
            <a:endParaRPr lang="en-GB" sz="15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1160" y="2895600"/>
            <a:ext cx="2142000" cy="305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7"/>
          <p:cNvSpPr/>
          <p:nvPr/>
        </p:nvSpPr>
        <p:spPr>
          <a:xfrm>
            <a:off x="1661160" y="3554601"/>
            <a:ext cx="2142000" cy="503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Variation of bank-loan supply shocks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142600" cy="5305200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1000" y="1584232"/>
            <a:ext cx="7093690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070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hr-HR" sz="1500" b="1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500" b="1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Dispersion of estimated bank shocks (p75-p25)</a:t>
            </a:r>
            <a:endParaRPr lang="nl-BE" sz="1500" dirty="0">
              <a:solidFill>
                <a:schemeClr val="accent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600" y="1008000"/>
            <a:ext cx="8610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Fluctuation of bank shocks might be high also in non-crisis periods!</a:t>
            </a:r>
            <a:endParaRPr lang="en-GB" sz="19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15/22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2016000"/>
            <a:ext cx="5118488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04800"/>
            <a:ext cx="8142600" cy="7620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How </a:t>
            </a:r>
            <a:r>
              <a:rPr lang="en-US" altLang="en-US" sz="2800" dirty="0"/>
              <a:t>(in)efficient are </a:t>
            </a:r>
            <a:r>
              <a:rPr lang="en-US" altLang="en-US" sz="2800" dirty="0" err="1"/>
              <a:t>Khwaja</a:t>
            </a:r>
            <a:r>
              <a:rPr lang="en-US" altLang="en-US" sz="2800" dirty="0"/>
              <a:t> and </a:t>
            </a:r>
            <a:r>
              <a:rPr lang="en-US" altLang="en-US" sz="2800" dirty="0" err="1"/>
              <a:t>Mian</a:t>
            </a:r>
            <a:r>
              <a:rPr lang="en-US" altLang="en-US" sz="2800" dirty="0"/>
              <a:t> (2008) estimates in our </a:t>
            </a:r>
            <a:r>
              <a:rPr lang="en-US" altLang="en-US" sz="2800" dirty="0" smtClean="0"/>
              <a:t>sample?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277757"/>
            <a:ext cx="83712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/>
              <a:t>Not so much: suggestive of limited lending asymmetry.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2855" y="1877723"/>
            <a:ext cx="8541490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070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hr-HR" sz="1500" b="1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500" b="1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actual and predicted bank credit growth </a:t>
            </a:r>
            <a:r>
              <a:rPr lang="en-US" sz="15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rates using KM(2008)</a:t>
            </a:r>
            <a:endParaRPr lang="nl-BE" sz="1500" dirty="0">
              <a:solidFill>
                <a:schemeClr val="accent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16/22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2304000"/>
            <a:ext cx="5118488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Application of bank-loan supply shocks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008000"/>
            <a:ext cx="8244000" cy="5292000"/>
          </a:xfrm>
        </p:spPr>
        <p:txBody>
          <a:bodyPr/>
          <a:lstStyle/>
          <a:p>
            <a:pPr marL="0" indent="0">
              <a:buNone/>
            </a:pPr>
            <a:r>
              <a:rPr lang="en-GB" sz="1900" dirty="0" smtClean="0"/>
              <a:t>We analyse how bank-loan shocks relate to</a:t>
            </a:r>
          </a:p>
          <a:p>
            <a:pPr marL="0" indent="0">
              <a:buNone/>
            </a:pPr>
            <a:endParaRPr lang="en-GB" sz="400" dirty="0" smtClean="0"/>
          </a:p>
          <a:p>
            <a:pPr marL="456009" indent="-457200">
              <a:buSzPct val="100000"/>
              <a:buFont typeface="+mj-lt"/>
              <a:buAutoNum type="arabicPeriod"/>
            </a:pPr>
            <a:r>
              <a:rPr lang="en-GB" sz="1900" b="1" dirty="0" smtClean="0"/>
              <a:t>Firm-level outcomes</a:t>
            </a:r>
          </a:p>
          <a:p>
            <a:pPr marL="539354" lvl="2" indent="0">
              <a:buNone/>
            </a:pPr>
            <a:r>
              <a:rPr lang="en-GB" sz="1700" dirty="0" smtClean="0"/>
              <a:t>Growth (growth in total assets)</a:t>
            </a:r>
          </a:p>
          <a:p>
            <a:pPr marL="539354" lvl="2" indent="0">
              <a:buNone/>
            </a:pPr>
            <a:r>
              <a:rPr lang="en-GB" sz="1700" dirty="0" smtClean="0"/>
              <a:t>Investment (growth in fixed assets)</a:t>
            </a:r>
          </a:p>
          <a:p>
            <a:pPr marL="539354" lvl="2" indent="0">
              <a:buNone/>
            </a:pPr>
            <a:r>
              <a:rPr lang="en-GB" sz="1700" dirty="0" smtClean="0"/>
              <a:t>Employment (growth in number of FTE employees)</a:t>
            </a:r>
          </a:p>
          <a:p>
            <a:pPr marL="539354" lvl="2" indent="0">
              <a:buNone/>
            </a:pPr>
            <a:endParaRPr lang="en-GB" dirty="0" smtClean="0"/>
          </a:p>
          <a:p>
            <a:pPr marL="539354" lvl="2" indent="0">
              <a:buNone/>
            </a:pPr>
            <a:endParaRPr lang="en-GB" dirty="0" smtClean="0"/>
          </a:p>
          <a:p>
            <a:pPr marL="539354" lvl="2" indent="0">
              <a:buNone/>
            </a:pPr>
            <a:endParaRPr lang="en-GB" dirty="0"/>
          </a:p>
          <a:p>
            <a:pPr marL="269082" lvl="1" indent="0">
              <a:buNone/>
            </a:pPr>
            <a:endParaRPr lang="en-GB" sz="15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66800" y="2895600"/>
                <a:ext cx="7205259" cy="632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90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𝑓𝑡</m:t>
                          </m:r>
                        </m:sub>
                      </m:sSub>
                      <m:r>
                        <a:rPr lang="en-GB" sz="19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9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1900" i="0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19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9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𝑓𝑏𝑡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sz="19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GB" sz="1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9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𝐼𝐿𝑆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𝐾𝑀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𝐴𝑊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GB" sz="19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9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sz="19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𝑓𝑡</m:t>
                          </m:r>
                        </m:sub>
                      </m:sSub>
                    </m:oMath>
                  </m:oMathPara>
                </a14:m>
                <a:endParaRPr lang="en-GB" sz="19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95600"/>
                <a:ext cx="7205259" cy="6328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17/22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457451"/>
            <a:ext cx="7228200" cy="239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Firm-level outcomes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838200"/>
            <a:ext cx="8058150" cy="52920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400" dirty="0" smtClean="0"/>
          </a:p>
          <a:p>
            <a:pPr marL="0" indent="0">
              <a:buNone/>
            </a:pPr>
            <a:endParaRPr lang="en-GB" sz="400" dirty="0" smtClean="0"/>
          </a:p>
          <a:p>
            <a:pPr marL="0" indent="0">
              <a:buNone/>
            </a:pPr>
            <a:endParaRPr lang="en-GB" sz="400" dirty="0"/>
          </a:p>
          <a:p>
            <a:pPr marL="0" indent="0">
              <a:buNone/>
            </a:pPr>
            <a:endParaRPr lang="en-GB" sz="400" dirty="0" smtClean="0"/>
          </a:p>
          <a:p>
            <a:pPr marL="0" indent="0">
              <a:buNone/>
            </a:pPr>
            <a:endParaRPr lang="en-GB" sz="400" dirty="0"/>
          </a:p>
          <a:p>
            <a:pPr marL="0" indent="0">
              <a:buNone/>
            </a:pPr>
            <a:endParaRPr lang="en-GB" sz="400" dirty="0" smtClean="0"/>
          </a:p>
          <a:p>
            <a:pPr marL="0" indent="0">
              <a:buNone/>
            </a:pPr>
            <a:endParaRPr lang="en-GB" sz="400" dirty="0"/>
          </a:p>
          <a:p>
            <a:pPr marL="0" indent="0">
              <a:buNone/>
            </a:pPr>
            <a:endParaRPr lang="en-GB" sz="4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0000" y="1044000"/>
            <a:ext cx="746760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07000"/>
              </a:lnSpc>
              <a:spcAft>
                <a:spcPts val="0"/>
              </a:spcAft>
            </a:pPr>
            <a:r>
              <a:rPr lang="en-GB" sz="15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hr-HR" sz="1500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500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5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5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Bank credit supply estimates and </a:t>
            </a:r>
            <a:r>
              <a:rPr lang="en-GB" sz="15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firm-level outcomes</a:t>
            </a:r>
            <a:endParaRPr lang="nl-BE" sz="15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43220" y="4170166"/>
            <a:ext cx="8057560" cy="8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69081" indent="-269081" algn="l" rtl="0" eaLnBrk="1" fontAlgn="base" hangingPunct="1">
              <a:spcBef>
                <a:spcPts val="431"/>
              </a:spcBef>
              <a:spcAft>
                <a:spcPct val="0"/>
              </a:spcAft>
              <a:buSzPct val="110000"/>
              <a:buFont typeface="Arial" charset="0"/>
              <a:buChar char="•"/>
              <a:defRPr sz="18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9354" indent="-270272" algn="l" rtl="0" eaLnBrk="1" fontAlgn="base" hangingPunct="1">
              <a:spcBef>
                <a:spcPts val="431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18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1760" indent="-2024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76300" indent="-134541" algn="l" rtl="0" eaLnBrk="1" fontAlgn="base" hangingPunct="1">
              <a:spcBef>
                <a:spcPts val="281"/>
              </a:spcBef>
              <a:spcAft>
                <a:spcPct val="0"/>
              </a:spcAft>
              <a:buSzPct val="80000"/>
              <a:buFont typeface="Arial" charset="0"/>
              <a:buChar char="•"/>
              <a:defRPr sz="12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03697" indent="-134541" algn="l" rtl="0" eaLnBrk="1" fontAlgn="base" hangingPunct="1">
              <a:spcBef>
                <a:spcPts val="281"/>
              </a:spcBef>
              <a:spcAft>
                <a:spcPct val="0"/>
              </a:spcAft>
              <a:buFont typeface="Arial" charset="0"/>
              <a:buChar char="-"/>
              <a:defRPr lang="nl-BE" sz="12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The weighting structure matters. </a:t>
            </a:r>
            <a:endParaRPr lang="hr-HR" sz="1700" dirty="0" smtClean="0"/>
          </a:p>
          <a:p>
            <a:pPr marL="0" indent="0">
              <a:buNone/>
            </a:pPr>
            <a:endParaRPr lang="hr-HR" sz="500" dirty="0" smtClean="0"/>
          </a:p>
          <a:p>
            <a:pPr marL="0" indent="0">
              <a:buNone/>
            </a:pPr>
            <a:r>
              <a:rPr lang="en-US" sz="1700" dirty="0" smtClean="0"/>
              <a:t>In the multiple-bank ILS sample, both methodologies work well</a:t>
            </a:r>
            <a:r>
              <a:rPr lang="hr-HR" sz="1700" dirty="0" smtClean="0"/>
              <a:t> </a:t>
            </a:r>
            <a:r>
              <a:rPr lang="en-GB" sz="1700" dirty="0" smtClean="0"/>
              <a:t>in identifying shocks to growth and investment</a:t>
            </a:r>
            <a:r>
              <a:rPr lang="hr-HR" sz="1700" dirty="0" smtClean="0"/>
              <a:t>, </a:t>
            </a:r>
            <a:r>
              <a:rPr lang="en-GB" sz="1700" dirty="0" smtClean="0"/>
              <a:t>albeit of somewhat differing</a:t>
            </a:r>
            <a:r>
              <a:rPr lang="hr-HR" sz="1700" dirty="0" smtClean="0"/>
              <a:t> </a:t>
            </a:r>
            <a:r>
              <a:rPr lang="en-GB" sz="1700" dirty="0" smtClean="0"/>
              <a:t>economic magnitudes</a:t>
            </a:r>
            <a:r>
              <a:rPr lang="en-US" sz="1700" dirty="0" smtClean="0"/>
              <a:t>. </a:t>
            </a:r>
          </a:p>
          <a:p>
            <a:pPr marL="0" indent="0">
              <a:buFont typeface="Arial" charset="0"/>
              <a:buNone/>
            </a:pPr>
            <a:endParaRPr lang="en-US" sz="1700" dirty="0" smtClean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18/22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8448" y="1904999"/>
            <a:ext cx="2797752" cy="1932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85877" y="1904999"/>
            <a:ext cx="5610323" cy="1115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27" y="0"/>
            <a:ext cx="76320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27" y="1007400"/>
            <a:ext cx="7989073" cy="529200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/>
              <a:t>Finance is an important driver of economic growth</a:t>
            </a:r>
            <a:r>
              <a:rPr lang="hr-HR" sz="1900" dirty="0"/>
              <a:t>.</a:t>
            </a:r>
            <a:endParaRPr lang="en-US" sz="1900" dirty="0" smtClean="0"/>
          </a:p>
          <a:p>
            <a:pPr marL="0" indent="0">
              <a:buNone/>
            </a:pPr>
            <a:endParaRPr lang="en-US" sz="200" dirty="0" smtClean="0"/>
          </a:p>
          <a:p>
            <a:pPr marL="270273" lvl="1" indent="0">
              <a:spcBef>
                <a:spcPts val="0"/>
              </a:spcBef>
              <a:buNone/>
            </a:pPr>
            <a:r>
              <a:rPr lang="hr-HR" sz="1500" dirty="0" smtClean="0"/>
              <a:t>E</a:t>
            </a:r>
            <a:r>
              <a:rPr lang="en-US" sz="1500" dirty="0" smtClean="0"/>
              <a:t>.g</a:t>
            </a:r>
            <a:r>
              <a:rPr lang="en-US" sz="1500" dirty="0"/>
              <a:t>., King and </a:t>
            </a:r>
            <a:r>
              <a:rPr lang="en-US" sz="1500" dirty="0" smtClean="0"/>
              <a:t>Levine (1993), </a:t>
            </a:r>
            <a:r>
              <a:rPr lang="en-US" sz="1500" dirty="0" err="1" smtClean="0"/>
              <a:t>Guiso</a:t>
            </a:r>
            <a:r>
              <a:rPr lang="en-US" sz="1500" dirty="0" smtClean="0"/>
              <a:t>, Sapienza </a:t>
            </a:r>
            <a:r>
              <a:rPr lang="en-US" sz="1500" dirty="0"/>
              <a:t>and </a:t>
            </a:r>
            <a:r>
              <a:rPr lang="en-US" sz="1500" dirty="0" err="1" smtClean="0"/>
              <a:t>Zingales</a:t>
            </a:r>
            <a:r>
              <a:rPr lang="en-US" sz="1500" dirty="0" smtClean="0"/>
              <a:t> (2004</a:t>
            </a:r>
            <a:r>
              <a:rPr lang="en-US" sz="1500" dirty="0"/>
              <a:t>), </a:t>
            </a:r>
            <a:r>
              <a:rPr lang="en-US" sz="1500" dirty="0" smtClean="0"/>
              <a:t>Beck</a:t>
            </a:r>
            <a:r>
              <a:rPr lang="en-US" sz="1500" dirty="0"/>
              <a:t>, </a:t>
            </a:r>
            <a:r>
              <a:rPr lang="en-US" sz="1500" dirty="0" err="1" smtClean="0"/>
              <a:t>Demirgüç-Kunt</a:t>
            </a:r>
            <a:r>
              <a:rPr lang="en-US" sz="1500" dirty="0"/>
              <a:t>, Laeven and </a:t>
            </a:r>
            <a:r>
              <a:rPr lang="en-US" sz="1500" dirty="0" smtClean="0"/>
              <a:t>Levine (2008), </a:t>
            </a:r>
            <a:r>
              <a:rPr lang="en-US" sz="1500" dirty="0" err="1"/>
              <a:t>Rajan</a:t>
            </a:r>
            <a:r>
              <a:rPr lang="en-US" sz="1500" dirty="0"/>
              <a:t> </a:t>
            </a:r>
            <a:r>
              <a:rPr lang="en-US" sz="1500" dirty="0" smtClean="0"/>
              <a:t>and </a:t>
            </a:r>
            <a:r>
              <a:rPr lang="en-US" sz="1500" dirty="0" err="1" smtClean="0"/>
              <a:t>Zingales</a:t>
            </a:r>
            <a:r>
              <a:rPr lang="en-US" sz="1500" dirty="0" smtClean="0"/>
              <a:t> (1998)</a:t>
            </a:r>
            <a:r>
              <a:rPr lang="hr-HR" sz="1500" dirty="0" smtClean="0"/>
              <a:t>.</a:t>
            </a:r>
            <a:r>
              <a:rPr lang="en-US" sz="15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900" dirty="0" smtClean="0"/>
              <a:t>Banks are important providers of external finance to firms in general and SMEs in particular</a:t>
            </a:r>
            <a:r>
              <a:rPr lang="hr-HR" sz="1900" dirty="0" smtClean="0"/>
              <a:t>.</a:t>
            </a:r>
            <a:endParaRPr lang="en-US" sz="19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900" dirty="0" smtClean="0"/>
              <a:t>Bank-loan supply shocks may hamper the availability of credit and impact the real economy</a:t>
            </a:r>
            <a:r>
              <a:rPr lang="hr-HR" sz="1900" dirty="0" smtClean="0"/>
              <a:t>.</a:t>
            </a:r>
            <a:endParaRPr lang="en-US" sz="19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900" dirty="0"/>
              <a:t>Main identification </a:t>
            </a:r>
            <a:r>
              <a:rPr lang="en-US" sz="1900" dirty="0" smtClean="0"/>
              <a:t>challenge: separating </a:t>
            </a:r>
            <a:r>
              <a:rPr lang="en-US" sz="1900" dirty="0"/>
              <a:t>the firm-borrowing and the bank-lending </a:t>
            </a:r>
            <a:r>
              <a:rPr lang="en-US" sz="1900" dirty="0" smtClean="0"/>
              <a:t>channels</a:t>
            </a:r>
            <a:r>
              <a:rPr lang="hr-HR" sz="1900" dirty="0" smtClean="0"/>
              <a:t>.</a:t>
            </a:r>
            <a:r>
              <a:rPr lang="en-US" sz="1900" dirty="0" smtClean="0"/>
              <a:t> </a:t>
            </a:r>
          </a:p>
          <a:p>
            <a:pPr marL="270273" lvl="1" indent="0">
              <a:buNone/>
            </a:pPr>
            <a:r>
              <a:rPr lang="hr-HR" sz="1500" dirty="0" smtClean="0"/>
              <a:t>E</a:t>
            </a:r>
            <a:r>
              <a:rPr lang="en-US" sz="1500" dirty="0" smtClean="0"/>
              <a:t>.g.</a:t>
            </a:r>
            <a:r>
              <a:rPr lang="hr-HR" sz="1500" dirty="0" smtClean="0"/>
              <a:t>,</a:t>
            </a:r>
            <a:r>
              <a:rPr lang="en-US" sz="1500" dirty="0" smtClean="0"/>
              <a:t> literature in the area of monetary policy; banking; corporate finance</a:t>
            </a:r>
            <a:r>
              <a:rPr lang="hr-HR" sz="1500" dirty="0" smtClean="0"/>
              <a:t>.</a:t>
            </a:r>
            <a:endParaRPr lang="en-US" sz="15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nl-BE" sz="1000" dirty="0" smtClean="0"/>
          </a:p>
          <a:p>
            <a:pPr lvl="1"/>
            <a:endParaRPr lang="nl-BE" sz="2200" dirty="0" smtClean="0"/>
          </a:p>
          <a:p>
            <a:pPr lvl="1"/>
            <a:endParaRPr lang="nl-BE" sz="2200" dirty="0" smtClean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1/22</a:t>
            </a: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9" y="1454662"/>
            <a:ext cx="7228201" cy="2090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Firm-level outcomes (2)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60000" y="1044000"/>
            <a:ext cx="746760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07000"/>
              </a:lnSpc>
              <a:spcAft>
                <a:spcPts val="0"/>
              </a:spcAft>
            </a:pPr>
            <a:r>
              <a:rPr lang="en-GB" sz="15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hr-HR" sz="1500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1500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5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5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Bank credit supply </a:t>
            </a:r>
            <a:r>
              <a:rPr lang="en-GB" sz="15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estimates, firm growth and investment</a:t>
            </a:r>
            <a:endParaRPr lang="nl-BE" sz="15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1" y="3877243"/>
            <a:ext cx="8371200" cy="47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69081" indent="-269081" algn="l" rtl="0" eaLnBrk="1" fontAlgn="base" hangingPunct="1">
              <a:spcBef>
                <a:spcPts val="431"/>
              </a:spcBef>
              <a:spcAft>
                <a:spcPct val="0"/>
              </a:spcAft>
              <a:buSzPct val="110000"/>
              <a:buFont typeface="Arial" charset="0"/>
              <a:buChar char="•"/>
              <a:defRPr sz="18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9354" indent="-270272" algn="l" rtl="0" eaLnBrk="1" fontAlgn="base" hangingPunct="1">
              <a:spcBef>
                <a:spcPts val="431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18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1760" indent="-2024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76300" indent="-134541" algn="l" rtl="0" eaLnBrk="1" fontAlgn="base" hangingPunct="1">
              <a:spcBef>
                <a:spcPts val="281"/>
              </a:spcBef>
              <a:spcAft>
                <a:spcPct val="0"/>
              </a:spcAft>
              <a:buSzPct val="80000"/>
              <a:buFont typeface="Arial" charset="0"/>
              <a:buChar char="•"/>
              <a:defRPr sz="12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03697" indent="-134541" algn="l" rtl="0" eaLnBrk="1" fontAlgn="base" hangingPunct="1">
              <a:spcBef>
                <a:spcPts val="281"/>
              </a:spcBef>
              <a:spcAft>
                <a:spcPct val="0"/>
              </a:spcAft>
              <a:buFont typeface="Arial" charset="0"/>
              <a:buChar char="-"/>
              <a:defRPr lang="nl-BE" sz="12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When the crisis effects are considered in the multiple-bank </a:t>
            </a:r>
            <a:r>
              <a:rPr lang="en-US" sz="1700" i="1" dirty="0" smtClean="0"/>
              <a:t>ILS</a:t>
            </a:r>
            <a:r>
              <a:rPr lang="en-US" sz="1700" dirty="0" smtClean="0"/>
              <a:t> sample, </a:t>
            </a:r>
            <a:r>
              <a:rPr lang="hr-HR" sz="1700" dirty="0" smtClean="0"/>
              <a:t>                     </a:t>
            </a:r>
            <a:r>
              <a:rPr lang="en-US" sz="1700" dirty="0" smtClean="0"/>
              <a:t>our methodology captures them better than the “standard” one. </a:t>
            </a:r>
            <a:r>
              <a:rPr lang="hr-HR" sz="1700" dirty="0" smtClean="0"/>
              <a:t>                      </a:t>
            </a:r>
          </a:p>
          <a:p>
            <a:pPr marL="0" indent="0">
              <a:buNone/>
            </a:pPr>
            <a:r>
              <a:rPr lang="en-US" sz="1700" dirty="0" smtClean="0"/>
              <a:t>Same conclusion holds for smaller and more indebted firms.</a:t>
            </a:r>
          </a:p>
          <a:p>
            <a:pPr marL="0" indent="0">
              <a:buFont typeface="Arial" charset="0"/>
              <a:buNone/>
            </a:pPr>
            <a:endParaRPr lang="en-US" sz="2200" dirty="0" smtClean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19/22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2000" y="2362200"/>
            <a:ext cx="5257801" cy="407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2000" y="3168000"/>
            <a:ext cx="5257801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Application of bank-loan supply shocks (2)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080000"/>
            <a:ext cx="8244000" cy="5292000"/>
          </a:xfrm>
        </p:spPr>
        <p:txBody>
          <a:bodyPr/>
          <a:lstStyle/>
          <a:p>
            <a:pPr marL="0" indent="0">
              <a:buNone/>
            </a:pPr>
            <a:r>
              <a:rPr lang="en-GB" sz="1900" dirty="0" smtClean="0"/>
              <a:t>We analyse how bank-loan shocks relate to</a:t>
            </a:r>
          </a:p>
          <a:p>
            <a:pPr marL="0" indent="0">
              <a:buNone/>
            </a:pPr>
            <a:endParaRPr lang="en-GB" sz="400" dirty="0"/>
          </a:p>
          <a:p>
            <a:pPr marL="457200" indent="-457200">
              <a:buSzPct val="100000"/>
              <a:buFont typeface="+mj-lt"/>
              <a:buAutoNum type="arabicPeriod" startAt="2"/>
            </a:pPr>
            <a:r>
              <a:rPr lang="en-GB" sz="1900" b="1" dirty="0" smtClean="0"/>
              <a:t>Bank risk-taking (at the extensive margin)</a:t>
            </a:r>
            <a:endParaRPr lang="en-GB" sz="1900" b="1" dirty="0"/>
          </a:p>
          <a:p>
            <a:pPr marL="539354" lvl="2" indent="0">
              <a:buNone/>
            </a:pPr>
            <a:r>
              <a:rPr lang="en-GB" sz="1700" dirty="0"/>
              <a:t>Portfolio-weighted average of firm-level Altman Z </a:t>
            </a:r>
            <a:r>
              <a:rPr lang="en-GB" sz="1700" dirty="0" smtClean="0"/>
              <a:t>score</a:t>
            </a:r>
          </a:p>
          <a:p>
            <a:pPr marL="539354" lvl="2" indent="0">
              <a:buNone/>
            </a:pPr>
            <a:r>
              <a:rPr lang="en-GB" sz="1700" dirty="0" smtClean="0"/>
              <a:t>Loan share</a:t>
            </a:r>
          </a:p>
          <a:p>
            <a:pPr marL="539354" lvl="2" indent="0"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200" y="2644707"/>
                <a:ext cx="8968800" cy="475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9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</m:sub>
                          </m:sSub>
                        </m:e>
                        <m:sup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𝑥𝑡</m:t>
                          </m:r>
                        </m:sup>
                      </m:sSup>
                      <m:r>
                        <a:rPr lang="en-GB" sz="19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  <m:r>
                                <a:rPr lang="en-GB" sz="19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sup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p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90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9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1900" i="1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nl-BE" sz="1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nl-BE" sz="1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𝑏𝑡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𝐼𝐿𝑆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𝐾𝑀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𝐴𝑊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19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9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GB" sz="19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𝑏𝑡</m:t>
                          </m:r>
                        </m:sub>
                      </m:sSub>
                    </m:oMath>
                  </m:oMathPara>
                </a14:m>
                <a:endParaRPr lang="en-GB" sz="19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0" y="2644707"/>
                <a:ext cx="8968800" cy="475964"/>
              </a:xfrm>
              <a:prstGeom prst="rect">
                <a:avLst/>
              </a:prstGeom>
              <a:blipFill rotWithShape="0"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5200" y="3293471"/>
                <a:ext cx="8968800" cy="800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nl-BE" sz="19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nl-BE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</m:sub>
                            <m:sup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𝑥𝑡</m:t>
                              </m:r>
                            </m:sup>
                          </m:sSubSup>
                        </m:e>
                      </m:nary>
                      <m:r>
                        <a:rPr lang="en-GB" sz="1900" i="1">
                          <a:latin typeface="Cambria Math" panose="02040503050406030204" pitchFamily="18" charset="0"/>
                        </a:rPr>
                        <m:t>/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nl-BE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nl-BE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p>
                          </m:sSubSup>
                        </m:e>
                      </m:nary>
                      <m:r>
                        <a:rPr lang="en-GB" sz="190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9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1900" i="1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nl-BE" sz="1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nl-BE" sz="1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𝑏𝑡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𝐼𝐿𝑆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𝐾𝑀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𝐴𝑊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19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9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GB" sz="19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𝑏𝑡</m:t>
                          </m:r>
                        </m:sub>
                      </m:sSub>
                    </m:oMath>
                  </m:oMathPara>
                </a14:m>
                <a:endParaRPr lang="en-GB" sz="19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0" y="3293471"/>
                <a:ext cx="8968800" cy="8004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20/22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420269"/>
            <a:ext cx="6389999" cy="28315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999" y="4439826"/>
            <a:ext cx="8371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 smtClean="0"/>
              <a:t>New firms in the portfolio more risky and are taken on faster; </a:t>
            </a:r>
            <a:endParaRPr lang="hr-HR" sz="1700" dirty="0" smtClean="0"/>
          </a:p>
          <a:p>
            <a:endParaRPr lang="hr-HR" sz="300" dirty="0" smtClean="0"/>
          </a:p>
          <a:p>
            <a:r>
              <a:rPr lang="en-GB" sz="1700" dirty="0" smtClean="0"/>
              <a:t>riskier firms also dropped from the portfolio, but more slowly</a:t>
            </a:r>
            <a:r>
              <a:rPr lang="hr-HR" sz="1700" dirty="0" smtClean="0"/>
              <a:t>: </a:t>
            </a:r>
          </a:p>
          <a:p>
            <a:endParaRPr lang="hr-HR" sz="300" dirty="0" smtClean="0"/>
          </a:p>
          <a:p>
            <a:r>
              <a:rPr lang="en-GB" sz="1700" dirty="0" smtClean="0"/>
              <a:t>risk-taking </a:t>
            </a:r>
            <a:r>
              <a:rPr lang="en-GB" sz="1700" dirty="0"/>
              <a:t>behaviour by banks with more positive supply </a:t>
            </a:r>
            <a:r>
              <a:rPr lang="en-GB" sz="1700" dirty="0" smtClean="0"/>
              <a:t>shocks</a:t>
            </a:r>
            <a:r>
              <a:rPr lang="hr-HR" sz="1700" dirty="0" smtClean="0"/>
              <a:t>.</a:t>
            </a:r>
            <a:r>
              <a:rPr lang="en-GB" sz="1700" dirty="0" smtClean="0"/>
              <a:t> </a:t>
            </a:r>
            <a:endParaRPr lang="hr-HR" sz="1700" dirty="0"/>
          </a:p>
          <a:p>
            <a:endParaRPr lang="en-GB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Bank risk-taking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60000" y="1044000"/>
            <a:ext cx="746760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07000"/>
              </a:lnSpc>
              <a:spcAft>
                <a:spcPts val="0"/>
              </a:spcAft>
            </a:pPr>
            <a:r>
              <a:rPr lang="en-GB" sz="15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hr-HR" sz="1500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1500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5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Bank-loan supply </a:t>
            </a:r>
            <a:r>
              <a:rPr lang="en-GB" sz="15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estimates and bank </a:t>
            </a:r>
            <a:r>
              <a:rPr lang="en-GB" sz="15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risk-taking</a:t>
            </a:r>
            <a:endParaRPr lang="nl-BE" sz="15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21/22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799" y="2261024"/>
            <a:ext cx="5410200" cy="870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47799" y="3319211"/>
            <a:ext cx="5410200" cy="912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080000"/>
            <a:ext cx="8244000" cy="529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We develop a methodology to identify bank supply shocks in the presence of a multitude of </a:t>
            </a:r>
            <a:r>
              <a:rPr lang="en-US" sz="1900" b="1" dirty="0" smtClean="0"/>
              <a:t>single-borrowing firms</a:t>
            </a:r>
            <a:r>
              <a:rPr lang="en-US" sz="1900" dirty="0" smtClean="0"/>
              <a:t>. </a:t>
            </a:r>
            <a:endParaRPr lang="en-US" sz="19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900" dirty="0" smtClean="0"/>
              <a:t>Firms borrowing from lenders with a more negative bank-loan supply shock have lower </a:t>
            </a:r>
            <a:r>
              <a:rPr lang="en-US" sz="1900" b="1" dirty="0" smtClean="0"/>
              <a:t>growth</a:t>
            </a:r>
            <a:r>
              <a:rPr lang="en-US" sz="1900" dirty="0" smtClean="0"/>
              <a:t>, </a:t>
            </a:r>
            <a:r>
              <a:rPr lang="en-US" sz="1900" b="1" dirty="0" smtClean="0"/>
              <a:t>investment</a:t>
            </a:r>
            <a:r>
              <a:rPr lang="en-US" sz="1900" dirty="0" smtClean="0"/>
              <a:t> and (to some extent) </a:t>
            </a:r>
            <a:r>
              <a:rPr lang="en-US" sz="1900" b="1" dirty="0" smtClean="0"/>
              <a:t>employment</a:t>
            </a:r>
            <a:r>
              <a:rPr lang="en-US" sz="1900" dirty="0" smtClean="0"/>
              <a:t> rates, and vice versa.</a:t>
            </a:r>
          </a:p>
          <a:p>
            <a:pPr marL="269082" lvl="1" indent="0"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900" dirty="0"/>
              <a:t>Banks with more positive supply shocks take on more </a:t>
            </a:r>
            <a:r>
              <a:rPr lang="en-US" sz="1900" b="1" dirty="0" smtClean="0"/>
              <a:t>risk</a:t>
            </a:r>
            <a:r>
              <a:rPr lang="en-US" sz="1900" dirty="0" smtClean="0"/>
              <a:t>, and vice versa.</a:t>
            </a:r>
            <a:endParaRPr lang="en-US" sz="1900" dirty="0"/>
          </a:p>
          <a:p>
            <a:pPr marL="269082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fr-BE" sz="2800" smtClean="0"/>
              <a:t>Conclusion</a:t>
            </a:r>
            <a:endParaRPr lang="en-US" sz="2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22/22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2286000"/>
            <a:ext cx="7632000" cy="7632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Thank you for your attention!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2934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27" y="0"/>
            <a:ext cx="76320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 (2)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26" y="1007400"/>
            <a:ext cx="8370074" cy="5292000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 smtClean="0"/>
              <a:t>Research questions and main findings </a:t>
            </a:r>
            <a:endParaRPr lang="hr-HR" sz="1900" b="1" dirty="0" smtClean="0"/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SzPct val="80000"/>
              <a:buNone/>
            </a:pPr>
            <a:r>
              <a:rPr lang="hr-HR" dirty="0" smtClean="0"/>
              <a:t>1.  </a:t>
            </a:r>
            <a:r>
              <a:rPr lang="en-US" dirty="0" smtClean="0"/>
              <a:t>Can the identification of bank supply shocks be adjusted to include the many </a:t>
            </a:r>
            <a:endParaRPr lang="hr-HR" dirty="0" smtClean="0"/>
          </a:p>
          <a:p>
            <a:pPr marL="0" indent="0">
              <a:buSzPct val="80000"/>
              <a:buNone/>
            </a:pPr>
            <a:r>
              <a:rPr lang="hr-HR" dirty="0" smtClean="0"/>
              <a:t>     </a:t>
            </a:r>
            <a:r>
              <a:rPr lang="en-US" b="1" dirty="0" smtClean="0"/>
              <a:t>single-relationship </a:t>
            </a:r>
            <a:r>
              <a:rPr lang="en-US" b="1" dirty="0"/>
              <a:t>firms</a:t>
            </a:r>
            <a:r>
              <a:rPr lang="en-US" dirty="0"/>
              <a:t>? </a:t>
            </a:r>
            <a:r>
              <a:rPr lang="en-US" dirty="0" smtClean="0"/>
              <a:t>Does it matter?</a:t>
            </a:r>
          </a:p>
          <a:p>
            <a:pPr marL="472679" lvl="2" indent="-1191">
              <a:buNone/>
            </a:pPr>
            <a:r>
              <a:rPr lang="en-US" sz="1700" dirty="0" smtClean="0">
                <a:solidFill>
                  <a:schemeClr val="accent4"/>
                </a:solidFill>
              </a:rPr>
              <a:t>It can, and it does: the ranking of banks according to the magnitude of the shock varies, and the real impact of the recent financial crisis is better captured.</a:t>
            </a:r>
          </a:p>
          <a:p>
            <a:pPr marL="269082" lvl="1" indent="0">
              <a:buNone/>
            </a:pPr>
            <a:endParaRPr lang="en-US" sz="1000" dirty="0"/>
          </a:p>
          <a:p>
            <a:pPr marL="0" indent="0">
              <a:buSzPct val="80000"/>
              <a:buNone/>
            </a:pPr>
            <a:r>
              <a:rPr lang="hr-HR" dirty="0" smtClean="0"/>
              <a:t>2.  </a:t>
            </a:r>
            <a:r>
              <a:rPr lang="en-US" dirty="0" smtClean="0"/>
              <a:t>Are bank-loan supply shocks </a:t>
            </a:r>
            <a:r>
              <a:rPr lang="en-US" b="1" dirty="0" smtClean="0"/>
              <a:t>only relevant in crisis periods</a:t>
            </a:r>
            <a:r>
              <a:rPr lang="en-US" dirty="0" smtClean="0"/>
              <a:t>?</a:t>
            </a:r>
          </a:p>
          <a:p>
            <a:pPr marL="472679" lvl="2" indent="-1191">
              <a:buNone/>
            </a:pPr>
            <a:r>
              <a:rPr lang="en-US" sz="1700" dirty="0" smtClean="0">
                <a:solidFill>
                  <a:schemeClr val="accent4"/>
                </a:solidFill>
              </a:rPr>
              <a:t>The </a:t>
            </a:r>
            <a:r>
              <a:rPr lang="en-US" sz="1700" dirty="0">
                <a:solidFill>
                  <a:schemeClr val="accent4"/>
                </a:solidFill>
              </a:rPr>
              <a:t>dispersion of bank supply shock estimates is </a:t>
            </a:r>
            <a:r>
              <a:rPr lang="en-GB" sz="1700" dirty="0" smtClean="0">
                <a:solidFill>
                  <a:schemeClr val="accent4"/>
                </a:solidFill>
              </a:rPr>
              <a:t>also</a:t>
            </a:r>
            <a:r>
              <a:rPr lang="hr-HR" sz="1700" dirty="0" smtClean="0">
                <a:solidFill>
                  <a:schemeClr val="accent4"/>
                </a:solidFill>
              </a:rPr>
              <a:t> </a:t>
            </a:r>
            <a:r>
              <a:rPr lang="en-US" sz="1700" dirty="0" smtClean="0">
                <a:solidFill>
                  <a:schemeClr val="accent4"/>
                </a:solidFill>
              </a:rPr>
              <a:t>high </a:t>
            </a:r>
            <a:r>
              <a:rPr lang="en-US" sz="1700" dirty="0">
                <a:solidFill>
                  <a:schemeClr val="accent4"/>
                </a:solidFill>
              </a:rPr>
              <a:t>in non-crisis </a:t>
            </a:r>
            <a:r>
              <a:rPr lang="en-US" sz="1700" dirty="0" smtClean="0">
                <a:solidFill>
                  <a:schemeClr val="accent4"/>
                </a:solidFill>
              </a:rPr>
              <a:t>periods.</a:t>
            </a:r>
            <a:endParaRPr lang="en-US" sz="1700" dirty="0">
              <a:solidFill>
                <a:schemeClr val="accent4"/>
              </a:solidFill>
            </a:endParaRPr>
          </a:p>
          <a:p>
            <a:pPr marL="269082" lvl="1" indent="0">
              <a:buNone/>
            </a:pPr>
            <a:endParaRPr lang="en-US" sz="1000" dirty="0"/>
          </a:p>
          <a:p>
            <a:pPr marL="0" indent="0">
              <a:buSzPct val="80000"/>
              <a:buNone/>
            </a:pPr>
            <a:r>
              <a:rPr lang="hr-HR" dirty="0" smtClean="0"/>
              <a:t>3.  </a:t>
            </a:r>
            <a:r>
              <a:rPr lang="en-US" dirty="0" smtClean="0"/>
              <a:t>Do bank-loan supply shocks impact </a:t>
            </a:r>
            <a:r>
              <a:rPr lang="en-US" b="1" dirty="0" smtClean="0"/>
              <a:t>firm performance and bank risk-taking</a:t>
            </a:r>
            <a:r>
              <a:rPr lang="en-US" dirty="0" smtClean="0"/>
              <a:t>?</a:t>
            </a:r>
          </a:p>
          <a:p>
            <a:pPr marL="472679" lvl="2" indent="-1191">
              <a:buSzPct val="80000"/>
              <a:buNone/>
            </a:pPr>
            <a:r>
              <a:rPr lang="en-US" sz="1700" dirty="0">
                <a:solidFill>
                  <a:schemeClr val="accent4"/>
                </a:solidFill>
              </a:rPr>
              <a:t>	Negative bank supply shocks result in lower growth and investment of firms, and in risk-mitigating behavior by banks (and vice versa).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2/22</a:t>
            </a: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27" y="304800"/>
            <a:ext cx="8446273" cy="763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Identification of firm-borrowing and bank-lending channels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9126" y="1295400"/>
                <a:ext cx="8370073" cy="5076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900" dirty="0" smtClean="0"/>
                  <a:t>Two methodological choices may limit the generality of </a:t>
                </a:r>
                <a:r>
                  <a:rPr lang="en-US" sz="1900" dirty="0"/>
                  <a:t>conclusions on the impacts of bank </a:t>
                </a:r>
                <a:r>
                  <a:rPr lang="en-US" sz="1900" dirty="0" smtClean="0"/>
                  <a:t>shocks: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457200" indent="-457200">
                  <a:buSzPct val="100000"/>
                  <a:buFont typeface="+mj-lt"/>
                  <a:buAutoNum type="arabicPeriod"/>
                </a:pPr>
                <a:r>
                  <a:rPr lang="en-GB" sz="1900" dirty="0" smtClean="0">
                    <a:solidFill>
                      <a:schemeClr val="tx2"/>
                    </a:solidFill>
                  </a:rPr>
                  <a:t>Identification based on </a:t>
                </a:r>
                <a:r>
                  <a:rPr lang="en-GB" sz="1900" b="1" dirty="0" smtClean="0">
                    <a:solidFill>
                      <a:schemeClr val="tx2"/>
                    </a:solidFill>
                  </a:rPr>
                  <a:t>exogenous shocks </a:t>
                </a:r>
                <a:r>
                  <a:rPr lang="en-GB" sz="1900" dirty="0" smtClean="0">
                    <a:solidFill>
                      <a:schemeClr val="tx2"/>
                    </a:solidFill>
                  </a:rPr>
                  <a:t>to loan supply</a:t>
                </a:r>
              </a:p>
              <a:p>
                <a:pPr lvl="2">
                  <a:buSzPct val="90000"/>
                  <a:buFont typeface="Courier New" panose="02070309020205020404" pitchFamily="49" charset="0"/>
                  <a:buChar char="o"/>
                </a:pPr>
                <a:r>
                  <a:rPr lang="en-GB" sz="1600" dirty="0" smtClean="0"/>
                  <a:t>drops in asset prices and real estate exposures of banks (</a:t>
                </a:r>
                <a:r>
                  <a:rPr lang="en-GB" sz="1600" dirty="0" err="1" smtClean="0"/>
                  <a:t>Gan</a:t>
                </a:r>
                <a:r>
                  <a:rPr lang="en-GB" sz="1600" dirty="0" smtClean="0"/>
                  <a:t>, 2007)</a:t>
                </a:r>
              </a:p>
              <a:p>
                <a:pPr lvl="2">
                  <a:buSzPct val="90000"/>
                  <a:buFont typeface="Courier New" panose="02070309020205020404" pitchFamily="49" charset="0"/>
                  <a:buChar char="o"/>
                </a:pPr>
                <a:r>
                  <a:rPr lang="en-GB" sz="1600" dirty="0" smtClean="0"/>
                  <a:t>nuclear tests and the collapse of the dollar deposit market (</a:t>
                </a:r>
                <a:r>
                  <a:rPr lang="en-GB" sz="1600" dirty="0" err="1" smtClean="0"/>
                  <a:t>Khwaja</a:t>
                </a:r>
                <a:r>
                  <a:rPr lang="en-GB" sz="1600" dirty="0" smtClean="0"/>
                  <a:t> and </a:t>
                </a:r>
                <a:r>
                  <a:rPr lang="en-GB" sz="1600" dirty="0" err="1" smtClean="0"/>
                  <a:t>Mian</a:t>
                </a:r>
                <a:r>
                  <a:rPr lang="en-GB" sz="1600" dirty="0" smtClean="0"/>
                  <a:t>, 2008)</a:t>
                </a:r>
              </a:p>
              <a:p>
                <a:pPr marL="365760" lvl="1" indent="0">
                  <a:buNone/>
                </a:pPr>
                <a:endParaRPr lang="fr-BE" sz="10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sz="19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𝑓𝑏𝑡</m:t>
                              </m:r>
                            </m:sub>
                          </m:sSub>
                          <m:r>
                            <a:rPr lang="nl-BE" sz="19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BE" sz="19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𝑓𝑏𝑡</m:t>
                              </m:r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BE" sz="19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𝑓𝑏𝑡</m:t>
                              </m:r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fr-BE" sz="1900" i="1">
                          <a:latin typeface="Cambria Math"/>
                          <a:ea typeface="Cambria Math"/>
                        </a:rPr>
                        <m:t>≡∆</m:t>
                      </m:r>
                      <m:sSub>
                        <m:sSubPr>
                          <m:ctrlPr>
                            <a:rPr lang="fr-BE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  <m:t>𝑓𝑏</m:t>
                          </m:r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fr-BE" sz="19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BE" sz="1900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fr-BE" sz="19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fr-BE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fr-BE" sz="19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𝑏𝑓</m:t>
                          </m:r>
                        </m:sub>
                      </m:sSub>
                    </m:oMath>
                  </m:oMathPara>
                </a14:m>
                <a:endParaRPr lang="fr-BE" sz="1900" dirty="0"/>
              </a:p>
              <a:p>
                <a:pPr marL="365760" lvl="1" indent="0">
                  <a:buNone/>
                </a:pPr>
                <a:endParaRPr lang="fr-BE" sz="1000" dirty="0"/>
              </a:p>
              <a:p>
                <a:pPr marL="568166" lvl="2" indent="0">
                  <a:buNone/>
                </a:pPr>
                <a:r>
                  <a:rPr lang="en-GB" sz="1600" b="1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Does not say much on the behaviour of credit supply over prolonged periods </a:t>
                </a:r>
                <a:r>
                  <a:rPr lang="hr-HR" sz="1600" b="1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   </a:t>
                </a:r>
                <a:r>
                  <a:rPr lang="en-GB" sz="1600" b="1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of time</a:t>
                </a:r>
                <a:r>
                  <a:rPr lang="hr-HR" sz="1600" b="1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.</a:t>
                </a:r>
                <a:endParaRPr lang="en-GB" sz="1600" b="1" dirty="0" smtClean="0">
                  <a:solidFill>
                    <a:schemeClr val="accent4"/>
                  </a:solidFill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GB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126" y="1295400"/>
                <a:ext cx="8370073" cy="5076600"/>
              </a:xfrm>
              <a:blipFill>
                <a:blip r:embed="rId2"/>
                <a:stretch>
                  <a:fillRect l="-1821" t="-16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3/22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27" y="306000"/>
            <a:ext cx="8522473" cy="763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Identification of firm-borrowing and bank-lending channels (2)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9126" y="1295400"/>
                <a:ext cx="8370073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900" dirty="0" smtClean="0"/>
                  <a:t>Two methodological choices may limit the generality of </a:t>
                </a:r>
                <a:r>
                  <a:rPr lang="en-US" sz="1900" dirty="0"/>
                  <a:t>conclusions on the impacts of bank </a:t>
                </a:r>
                <a:r>
                  <a:rPr lang="en-US" sz="1900" dirty="0" smtClean="0"/>
                  <a:t>shocks: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457200" indent="-457200">
                  <a:buSzPct val="100000"/>
                  <a:buFont typeface="+mj-lt"/>
                  <a:buAutoNum type="arabicPeriod" startAt="2"/>
                </a:pPr>
                <a:r>
                  <a:rPr lang="en-US" sz="1900" dirty="0" smtClean="0">
                    <a:solidFill>
                      <a:schemeClr val="tx2"/>
                    </a:solidFill>
                  </a:rPr>
                  <a:t>Direct identification of loan supply shocks, on a sample of </a:t>
                </a:r>
                <a:r>
                  <a:rPr lang="en-US" sz="1900" b="1" dirty="0" smtClean="0">
                    <a:solidFill>
                      <a:schemeClr val="tx2"/>
                    </a:solidFill>
                  </a:rPr>
                  <a:t>firms borrowing from multiple banks</a:t>
                </a:r>
              </a:p>
              <a:p>
                <a:pPr marL="365760" lvl="1" indent="0">
                  <a:buNone/>
                </a:pPr>
                <a:endParaRPr lang="en-GB" sz="10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sz="19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𝑓𝑏𝑡</m:t>
                              </m:r>
                            </m:sub>
                          </m:sSub>
                          <m:r>
                            <a:rPr lang="nl-BE" sz="19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BE" sz="19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𝑓𝑏𝑡</m:t>
                              </m:r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BE" sz="19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𝑓𝑏𝑡</m:t>
                              </m:r>
                              <m:r>
                                <a:rPr lang="nl-BE" sz="19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fr-BE" sz="1900" i="1">
                          <a:latin typeface="Cambria Math"/>
                          <a:ea typeface="Cambria Math"/>
                        </a:rPr>
                        <m:t>≡∆</m:t>
                      </m:r>
                      <m:sSub>
                        <m:sSubPr>
                          <m:ctrlPr>
                            <a:rPr lang="fr-BE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  <m:t>𝑓𝑏</m:t>
                          </m:r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fr-BE" sz="19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𝑓𝑡</m:t>
                          </m:r>
                        </m:sub>
                      </m:sSub>
                      <m:r>
                        <a:rPr lang="fr-BE" sz="19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𝑏𝑡</m:t>
                          </m:r>
                        </m:sub>
                      </m:sSub>
                      <m:r>
                        <a:rPr lang="fr-BE" sz="19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nl-BE" sz="1900" i="1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fr-BE" sz="19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fr-BE" sz="1900" dirty="0" smtClean="0"/>
              </a:p>
              <a:p>
                <a:pPr marL="365760" lvl="1" indent="0">
                  <a:buNone/>
                </a:pPr>
                <a:endParaRPr lang="fr-BE" sz="1600" dirty="0" smtClean="0"/>
              </a:p>
              <a:p>
                <a:pPr marL="568166" lvl="2" indent="0">
                  <a:buNone/>
                </a:pPr>
                <a:r>
                  <a:rPr lang="en-GB" sz="1600" b="1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Unusable in samples with plentiful single-bank firms</a:t>
                </a:r>
                <a:r>
                  <a:rPr lang="hr-HR" sz="1600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.</a:t>
                </a:r>
                <a:r>
                  <a:rPr lang="en-GB" sz="1600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    </a:t>
                </a:r>
                <a:r>
                  <a:rPr lang="hr-HR" sz="1600" dirty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hr-HR" sz="1600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                               </a:t>
                </a:r>
              </a:p>
              <a:p>
                <a:pPr marL="702706" lvl="3" indent="0">
                  <a:buNone/>
                </a:pPr>
                <a:r>
                  <a:rPr lang="en-GB" sz="1300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GB" sz="1300" dirty="0">
                    <a:solidFill>
                      <a:schemeClr val="accent4"/>
                    </a:solidFill>
                  </a:rPr>
                  <a:t>Ongena and </a:t>
                </a:r>
                <a:r>
                  <a:rPr lang="en-GB" sz="1300" dirty="0" smtClean="0">
                    <a:solidFill>
                      <a:schemeClr val="accent4"/>
                    </a:solidFill>
                  </a:rPr>
                  <a:t>Smith, 2000; Degryse, Kim and Ongena, 2009</a:t>
                </a:r>
                <a:r>
                  <a:rPr lang="en-GB" sz="1300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)</a:t>
                </a:r>
                <a:endParaRPr lang="hr-HR" sz="1300" dirty="0" smtClean="0">
                  <a:solidFill>
                    <a:schemeClr val="accent4"/>
                  </a:solidFill>
                  <a:sym typeface="Wingdings" panose="05000000000000000000" pitchFamily="2" charset="2"/>
                </a:endParaRPr>
              </a:p>
              <a:p>
                <a:pPr marL="702706" lvl="3" indent="0">
                  <a:buNone/>
                </a:pPr>
                <a:endParaRPr lang="en-GB" sz="200" dirty="0" smtClean="0">
                  <a:solidFill>
                    <a:schemeClr val="accent4"/>
                  </a:solidFill>
                  <a:sym typeface="Wingdings" panose="05000000000000000000" pitchFamily="2" charset="2"/>
                </a:endParaRPr>
              </a:p>
              <a:p>
                <a:pPr marL="568166" lvl="2" indent="0">
                  <a:buNone/>
                </a:pPr>
                <a:r>
                  <a:rPr lang="en-GB" sz="1600" b="1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Single-bank and multiple-bank firms might not be similar</a:t>
                </a:r>
                <a:r>
                  <a:rPr lang="hr-HR" sz="1600" dirty="0" smtClean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.</a:t>
                </a:r>
                <a:endParaRPr lang="en-GB" sz="1600" dirty="0" smtClean="0">
                  <a:solidFill>
                    <a:schemeClr val="accent4"/>
                  </a:solidFill>
                  <a:sym typeface="Wingdings" panose="05000000000000000000" pitchFamily="2" charset="2"/>
                </a:endParaRPr>
              </a:p>
              <a:p>
                <a:pPr marL="708660" lvl="1" indent="-342900">
                  <a:buFont typeface="Wingdings" panose="05000000000000000000" pitchFamily="2" charset="2"/>
                  <a:buChar char="à"/>
                </a:pPr>
                <a:endParaRPr lang="en-US" sz="2000" dirty="0"/>
              </a:p>
              <a:p>
                <a:pPr marL="365760" lvl="1" indent="0">
                  <a:buNone/>
                </a:pPr>
                <a:endParaRPr lang="fr-BE" dirty="0" smtClean="0"/>
              </a:p>
              <a:p>
                <a:pPr marL="365760" lvl="1" indent="0">
                  <a:buNone/>
                </a:pPr>
                <a:endParaRPr lang="fr-B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126" y="1295400"/>
                <a:ext cx="8370073" cy="5029200"/>
              </a:xfrm>
              <a:blipFill>
                <a:blip r:embed="rId2"/>
                <a:stretch>
                  <a:fillRect l="-1821" t="-1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4/22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Our methodology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990600"/>
            <a:ext cx="8244000" cy="529200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/>
              <a:t>We address the methodological challenges by</a:t>
            </a:r>
          </a:p>
          <a:p>
            <a:pPr marL="0" indent="0">
              <a:buNone/>
            </a:pPr>
            <a:endParaRPr lang="en-US" sz="400" dirty="0"/>
          </a:p>
          <a:p>
            <a:pPr marL="456009" indent="-457200">
              <a:buSzPct val="100000"/>
              <a:buFont typeface="+mj-lt"/>
              <a:buAutoNum type="arabicPeriod"/>
            </a:pPr>
            <a:r>
              <a:rPr lang="en-US" dirty="0" smtClean="0"/>
              <a:t>Developing an indicator of bank-loan supply shocks which captures their cross-sectional variation, over an extended time period</a:t>
            </a:r>
          </a:p>
          <a:p>
            <a:pPr marL="227409" indent="-228600">
              <a:buFont typeface="+mj-lt"/>
              <a:buAutoNum type="arabicPeriod"/>
            </a:pPr>
            <a:endParaRPr lang="en-US" sz="400" dirty="0" smtClean="0"/>
          </a:p>
          <a:p>
            <a:pPr marL="456009" indent="-457200">
              <a:buSzPct val="100000"/>
              <a:buFont typeface="+mj-lt"/>
              <a:buAutoNum type="arabicPeriod"/>
            </a:pPr>
            <a:r>
              <a:rPr lang="en-US" dirty="0" smtClean="0"/>
              <a:t>Including firms borrowing from just one bank</a:t>
            </a:r>
          </a:p>
          <a:p>
            <a:pPr marL="227409" indent="-228600">
              <a:buSzPct val="80000"/>
              <a:buFont typeface="+mj-lt"/>
              <a:buAutoNum type="arabicPeriod"/>
            </a:pPr>
            <a:endParaRPr lang="en-US" sz="400" dirty="0" smtClean="0"/>
          </a:p>
          <a:p>
            <a:pPr marL="456009" indent="-457200">
              <a:buSzPct val="100000"/>
              <a:buFont typeface="+mj-lt"/>
              <a:buAutoNum type="arabicPeriod"/>
            </a:pPr>
            <a:r>
              <a:rPr lang="en-US" dirty="0" smtClean="0"/>
              <a:t>Considering the weighting structure suggested by </a:t>
            </a:r>
            <a:r>
              <a:rPr lang="en-US" dirty="0" err="1" smtClean="0"/>
              <a:t>Amiti</a:t>
            </a:r>
            <a:r>
              <a:rPr lang="en-US" dirty="0" smtClean="0"/>
              <a:t> and Weinstein (</a:t>
            </a:r>
            <a:r>
              <a:rPr lang="hr-HR" dirty="0" smtClean="0"/>
              <a:t>2016</a:t>
            </a:r>
            <a:r>
              <a:rPr lang="en-US" dirty="0" smtClean="0"/>
              <a:t>)</a:t>
            </a:r>
            <a:endParaRPr lang="en-US" dirty="0"/>
          </a:p>
          <a:p>
            <a:pPr marL="471488" lvl="2" indent="0">
              <a:buNone/>
            </a:pPr>
            <a:r>
              <a:rPr lang="en-US" sz="1700" dirty="0" smtClean="0">
                <a:sym typeface="Wingdings" panose="05000000000000000000" pitchFamily="2" charset="2"/>
              </a:rPr>
              <a:t>	Adding-up </a:t>
            </a:r>
            <a:r>
              <a:rPr lang="en-US" sz="1700" dirty="0">
                <a:sym typeface="Wingdings" panose="05000000000000000000" pitchFamily="2" charset="2"/>
              </a:rPr>
              <a:t>constraints: a bank cannot lend more without at </a:t>
            </a:r>
            <a:r>
              <a:rPr lang="en-US" sz="1700" dirty="0" smtClean="0">
                <a:sym typeface="Wingdings" panose="05000000000000000000" pitchFamily="2" charset="2"/>
              </a:rPr>
              <a:t>least </a:t>
            </a:r>
            <a:r>
              <a:rPr lang="hr-HR" sz="1700" dirty="0" smtClean="0">
                <a:sym typeface="Wingdings" panose="05000000000000000000" pitchFamily="2" charset="2"/>
              </a:rPr>
              <a:t>o</a:t>
            </a:r>
            <a:r>
              <a:rPr lang="en-US" sz="1700" dirty="0" smtClean="0">
                <a:sym typeface="Wingdings" panose="05000000000000000000" pitchFamily="2" charset="2"/>
              </a:rPr>
              <a:t>ne firm </a:t>
            </a:r>
            <a:r>
              <a:rPr lang="hr-HR" sz="1700" dirty="0" smtClean="0">
                <a:sym typeface="Wingdings" panose="05000000000000000000" pitchFamily="2" charset="2"/>
              </a:rPr>
              <a:t>	</a:t>
            </a:r>
            <a:r>
              <a:rPr lang="en-US" sz="1700" dirty="0" smtClean="0">
                <a:sym typeface="Wingdings" panose="05000000000000000000" pitchFamily="2" charset="2"/>
              </a:rPr>
              <a:t>borrowing </a:t>
            </a:r>
            <a:r>
              <a:rPr lang="en-US" sz="1700" dirty="0">
                <a:sym typeface="Wingdings" panose="05000000000000000000" pitchFamily="2" charset="2"/>
              </a:rPr>
              <a:t>more and vice versa  </a:t>
            </a:r>
            <a:r>
              <a:rPr lang="en-US" sz="1700" dirty="0" err="1">
                <a:sym typeface="Wingdings" panose="05000000000000000000" pitchFamily="2" charset="2"/>
              </a:rPr>
              <a:t>Amiti</a:t>
            </a:r>
            <a:r>
              <a:rPr lang="en-US" sz="1700" dirty="0">
                <a:sym typeface="Wingdings" panose="05000000000000000000" pitchFamily="2" charset="2"/>
              </a:rPr>
              <a:t> and Weinstein </a:t>
            </a:r>
            <a:r>
              <a:rPr lang="hr-HR" sz="1700" dirty="0" smtClean="0">
                <a:sym typeface="Wingdings" panose="05000000000000000000" pitchFamily="2" charset="2"/>
              </a:rPr>
              <a:t>(2016</a:t>
            </a:r>
            <a:r>
              <a:rPr lang="en-US" sz="1700" dirty="0" smtClean="0">
                <a:sym typeface="Wingdings" panose="05000000000000000000" pitchFamily="2" charset="2"/>
              </a:rPr>
              <a:t>) suggest </a:t>
            </a:r>
            <a:r>
              <a:rPr lang="en-US" sz="1700" dirty="0">
                <a:sym typeface="Wingdings" panose="05000000000000000000" pitchFamily="2" charset="2"/>
              </a:rPr>
              <a:t>to </a:t>
            </a:r>
            <a:r>
              <a:rPr lang="hr-HR" sz="1700" dirty="0" smtClean="0">
                <a:sym typeface="Wingdings" panose="05000000000000000000" pitchFamily="2" charset="2"/>
              </a:rPr>
              <a:t>	</a:t>
            </a:r>
            <a:r>
              <a:rPr lang="en-US" sz="1700" dirty="0" smtClean="0">
                <a:sym typeface="Wingdings" panose="05000000000000000000" pitchFamily="2" charset="2"/>
              </a:rPr>
              <a:t>use </a:t>
            </a:r>
            <a:r>
              <a:rPr lang="en-US" sz="1700" dirty="0">
                <a:sym typeface="Wingdings" panose="05000000000000000000" pitchFamily="2" charset="2"/>
              </a:rPr>
              <a:t>weighted least </a:t>
            </a:r>
            <a:r>
              <a:rPr lang="en-US" sz="1700" dirty="0" smtClean="0">
                <a:sym typeface="Wingdings" panose="05000000000000000000" pitchFamily="2" charset="2"/>
              </a:rPr>
              <a:t>squares</a:t>
            </a:r>
            <a:endParaRPr lang="en-US" sz="1700" dirty="0">
              <a:sym typeface="Wingdings" panose="05000000000000000000" pitchFamily="2" charset="2"/>
            </a:endParaRPr>
          </a:p>
          <a:p>
            <a:pPr marL="270273" lvl="1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270273" lvl="1" indent="0">
              <a:buNone/>
            </a:pPr>
            <a:endParaRPr lang="en-US" sz="500" dirty="0" smtClean="0">
              <a:sym typeface="Wingdings" panose="05000000000000000000" pitchFamily="2" charset="2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5/22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Our methodology (2)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990600"/>
            <a:ext cx="82440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/>
              <a:t>We provide </a:t>
            </a:r>
            <a:r>
              <a:rPr lang="en-US" sz="1900" dirty="0"/>
              <a:t>an alternative </a:t>
            </a:r>
            <a:r>
              <a:rPr lang="en-US" sz="1900" dirty="0" smtClean="0"/>
              <a:t>demand control which encompasses </a:t>
            </a:r>
            <a:r>
              <a:rPr lang="en-US" sz="1900" dirty="0"/>
              <a:t>the vast majority of </a:t>
            </a:r>
            <a:r>
              <a:rPr lang="en-US" sz="1900" dirty="0" smtClean="0"/>
              <a:t>firms</a:t>
            </a:r>
            <a:r>
              <a:rPr lang="hr-HR" sz="1900" dirty="0" smtClean="0"/>
              <a:t>.</a:t>
            </a:r>
          </a:p>
          <a:p>
            <a:pPr marL="0" indent="0">
              <a:buNone/>
            </a:pPr>
            <a:endParaRPr lang="en-US" sz="400" dirty="0" smtClean="0"/>
          </a:p>
          <a:p>
            <a:pPr marL="269082" lvl="1" indent="0">
              <a:buNone/>
            </a:pPr>
            <a:r>
              <a:rPr lang="en-US" u="sng" dirty="0" smtClean="0"/>
              <a:t>Firm-time</a:t>
            </a:r>
            <a:r>
              <a:rPr lang="en-US" dirty="0" smtClean="0"/>
              <a:t> </a:t>
            </a:r>
            <a:r>
              <a:rPr lang="en-US" dirty="0"/>
              <a:t>fixed effects are replaced by </a:t>
            </a:r>
            <a:r>
              <a:rPr lang="en-US" u="sng" dirty="0"/>
              <a:t>industry-location-size-time</a:t>
            </a:r>
            <a:r>
              <a:rPr lang="en-US" dirty="0"/>
              <a:t> fixed </a:t>
            </a:r>
            <a:r>
              <a:rPr lang="en-US" dirty="0" smtClean="0"/>
              <a:t>effects</a:t>
            </a:r>
          </a:p>
          <a:p>
            <a:pPr marL="269082" lvl="1" indent="0">
              <a:buNone/>
            </a:pPr>
            <a:r>
              <a:rPr lang="en-US" sz="1600" dirty="0" smtClean="0"/>
              <a:t>(2-digit NACE codes; 2-digit postal codes</a:t>
            </a:r>
            <a:r>
              <a:rPr lang="hr-HR" sz="1600" dirty="0" smtClean="0"/>
              <a:t>;</a:t>
            </a:r>
            <a:r>
              <a:rPr lang="en-US" sz="1600" dirty="0" smtClean="0"/>
              <a:t> deciles by total assets)</a:t>
            </a:r>
          </a:p>
          <a:p>
            <a:pPr marL="270273" lvl="1" indent="0">
              <a:buNone/>
            </a:pPr>
            <a:r>
              <a:rPr lang="en-US" sz="2000" dirty="0" smtClean="0"/>
              <a:t>				</a:t>
            </a:r>
          </a:p>
          <a:p>
            <a:pPr marL="270273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		           </a:t>
            </a:r>
          </a:p>
          <a:p>
            <a:pPr marL="270273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270273" lvl="1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270273" lvl="1" indent="0">
              <a:buNone/>
            </a:pPr>
            <a:endParaRPr lang="en-US" sz="500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7317" y="2645569"/>
                <a:ext cx="2913233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fr-BE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nl-BE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fr-BE" sz="20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fr-BE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fr-BE" sz="20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𝑏𝑡</m:t>
                          </m:r>
                        </m:sub>
                      </m:sSub>
                      <m:r>
                        <a:rPr lang="fr-BE" sz="20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nl-BE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17" y="2645569"/>
                <a:ext cx="2913233" cy="424732"/>
              </a:xfrm>
              <a:prstGeom prst="rect">
                <a:avLst/>
              </a:prstGeom>
              <a:blipFill rotWithShape="0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79867" y="2645569"/>
                <a:ext cx="3109889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fr-BE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nl-BE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fr-BE" sz="20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𝑰𝑳𝑺</m:t>
                          </m:r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fr-BE" sz="20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𝑏𝑡</m:t>
                          </m:r>
                        </m:sub>
                      </m:sSub>
                      <m:r>
                        <a:rPr lang="fr-BE" sz="20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nl-BE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867" y="2645569"/>
                <a:ext cx="3109889" cy="424732"/>
              </a:xfrm>
              <a:prstGeom prst="rect">
                <a:avLst/>
              </a:prstGeom>
              <a:blipFill rotWithShape="0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79867" y="3070301"/>
                <a:ext cx="40486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=…=</m:t>
                      </m:r>
                      <m:sSub>
                        <m:sSubPr>
                          <m:ctrlPr>
                            <a:rPr lang="fr-BE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, (1..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)∈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𝐼𝐿𝑆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867" y="3070301"/>
                <a:ext cx="4048672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6/22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Our data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080000"/>
            <a:ext cx="8244000" cy="529200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/>
              <a:t>We use the following datasets of the </a:t>
            </a:r>
            <a:r>
              <a:rPr lang="en-US" sz="1900" dirty="0" err="1" smtClean="0"/>
              <a:t>NBB</a:t>
            </a:r>
            <a:r>
              <a:rPr lang="hr-HR" sz="1900" dirty="0" smtClean="0"/>
              <a:t>:</a:t>
            </a:r>
            <a:endParaRPr lang="en-US" sz="1900" dirty="0"/>
          </a:p>
          <a:p>
            <a:pPr lvl="1">
              <a:buSzPct val="90000"/>
            </a:pPr>
            <a:r>
              <a:rPr lang="en-GB" sz="1700" dirty="0" smtClean="0"/>
              <a:t>Monthly</a:t>
            </a:r>
            <a:r>
              <a:rPr lang="en-US" sz="1700" dirty="0" smtClean="0"/>
              <a:t> bank-firm information on authorized credit to firms incorporated in Belgium (reporting threshold: 25,000 EUR)</a:t>
            </a:r>
          </a:p>
          <a:p>
            <a:pPr lvl="1">
              <a:buSzPct val="90000"/>
            </a:pPr>
            <a:r>
              <a:rPr lang="en-GB" sz="1700" dirty="0" smtClean="0"/>
              <a:t>Annual</a:t>
            </a:r>
            <a:r>
              <a:rPr lang="en-US" sz="1700" dirty="0" smtClean="0"/>
              <a:t> accounts of Belgian firms</a:t>
            </a:r>
          </a:p>
          <a:p>
            <a:pPr lvl="1">
              <a:buSzPct val="90000"/>
            </a:pPr>
            <a:r>
              <a:rPr lang="en-GB" sz="1700" dirty="0" smtClean="0"/>
              <a:t>Monthly</a:t>
            </a:r>
            <a:r>
              <a:rPr lang="en-US" sz="1700" dirty="0" smtClean="0"/>
              <a:t> bank balance sheet information</a:t>
            </a:r>
          </a:p>
          <a:p>
            <a:pPr marL="269082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900" dirty="0" smtClean="0"/>
              <a:t>Time coverage: 2002m1 – 2012m3</a:t>
            </a:r>
          </a:p>
          <a:p>
            <a:pPr marL="0" indent="0">
              <a:buNone/>
            </a:pPr>
            <a:r>
              <a:rPr lang="en-US" sz="1900" dirty="0" smtClean="0"/>
              <a:t>Estimation sample: around 17 mil. bank-firm time observations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7/22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7632000" cy="763200"/>
          </a:xfrm>
        </p:spPr>
        <p:txBody>
          <a:bodyPr>
            <a:normAutofit/>
          </a:bodyPr>
          <a:lstStyle/>
          <a:p>
            <a:r>
              <a:rPr lang="en-GB" sz="2800" dirty="0"/>
              <a:t>Our </a:t>
            </a:r>
            <a:r>
              <a:rPr lang="en-GB" sz="2800" dirty="0" smtClean="0"/>
              <a:t>data (2)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60" y="990600"/>
            <a:ext cx="8334000" cy="381000"/>
          </a:xfrm>
        </p:spPr>
        <p:txBody>
          <a:bodyPr/>
          <a:lstStyle/>
          <a:p>
            <a:pPr marL="0" indent="0">
              <a:buNone/>
            </a:pPr>
            <a:r>
              <a:rPr lang="en-GB" sz="1900" dirty="0" smtClean="0"/>
              <a:t>How relevant are firms borrowing from just one bank?</a:t>
            </a:r>
            <a:endParaRPr lang="en-GB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30000"/>
            <a:ext cx="82813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solidFill>
                  <a:schemeClr val="accent2"/>
                </a:solidFill>
              </a:rPr>
              <a:t>Figure 1. </a:t>
            </a:r>
            <a:r>
              <a:rPr lang="en-GB" sz="1500" dirty="0" smtClean="0">
                <a:solidFill>
                  <a:schemeClr val="accent2"/>
                </a:solidFill>
              </a:rPr>
              <a:t>The number of firm borrowing relationships and their share in total loan volume</a:t>
            </a:r>
            <a:endParaRPr lang="en-GB" sz="15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5375" y="6544800"/>
            <a:ext cx="936625" cy="287338"/>
          </a:xfrm>
        </p:spPr>
        <p:txBody>
          <a:bodyPr/>
          <a:lstStyle/>
          <a:p>
            <a:pPr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8/22</a:t>
            </a:r>
            <a:endParaRPr lang="nl-B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2016000"/>
            <a:ext cx="5118490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2_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3_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2009-Corporate_Kuleuven_liggend_witte achtergro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2009-Corporate_Kuleuven_liggend_blauwe achtergrond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2009-Corporate_Kuleuven_liggend_witte achtergro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2009-Corporate_Kuleuven_liggend_blauwe achtergrond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009-Corporate_Kuleuven_liggend_witte achtergro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09-Corporate_Kuleuven_liggend_blauwe achtergrond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009-Corporate_Kuleuven_liggend_witte achtergro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2009-Corporate_Kuleuven_liggend_blauwe achtergrond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corporate_kuleuven_PP2007 - Sanja</Template>
  <TotalTime>3021</TotalTime>
  <Words>1185</Words>
  <Application>Microsoft Office PowerPoint</Application>
  <PresentationFormat>On-screen Show (4:3)</PresentationFormat>
  <Paragraphs>250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24</vt:i4>
      </vt:variant>
    </vt:vector>
  </HeadingPairs>
  <TitlesOfParts>
    <vt:vector size="51" baseType="lpstr">
      <vt:lpstr>Arial</vt:lpstr>
      <vt:lpstr>Calibri</vt:lpstr>
      <vt:lpstr>Calibri (Hoofdtekst)</vt:lpstr>
      <vt:lpstr>Cambria Math</vt:lpstr>
      <vt:lpstr>Courier New</vt:lpstr>
      <vt:lpstr>Times New Roman</vt:lpstr>
      <vt:lpstr>Wingdings</vt:lpstr>
      <vt:lpstr>2009-corporate_kuleuven_liggend-versie2007-9sept</vt:lpstr>
      <vt:lpstr>2009-Corporate_Kuleuven_liggend_witte achtergrond</vt:lpstr>
      <vt:lpstr>2009-Corporate_Kuleuven_liggend_blauwe achtergrond</vt:lpstr>
      <vt:lpstr>Office-thema</vt:lpstr>
      <vt:lpstr>1_Office-thema</vt:lpstr>
      <vt:lpstr>1_2009-corporate_kuleuven_liggend-versie2007-9sept</vt:lpstr>
      <vt:lpstr>1_2009-Corporate_Kuleuven_liggend_witte achtergrond</vt:lpstr>
      <vt:lpstr>1_2009-Corporate_Kuleuven_liggend_blauwe achtergrond</vt:lpstr>
      <vt:lpstr>Corporate-KU Leuven-Liggend-Achtergrond Wit</vt:lpstr>
      <vt:lpstr>1_Corporate-KU Leuven-Liggend-Achtergrond Wit</vt:lpstr>
      <vt:lpstr>2_2009-corporate_kuleuven_liggend-versie2007-9sept</vt:lpstr>
      <vt:lpstr>2_Office-thema</vt:lpstr>
      <vt:lpstr>3_Office-thema</vt:lpstr>
      <vt:lpstr>3_2009-corporate_kuleuven_liggend-versie2007-9sept</vt:lpstr>
      <vt:lpstr>2_2009-Corporate_Kuleuven_liggend_witte achtergrond</vt:lpstr>
      <vt:lpstr>2_2009-Corporate_Kuleuven_liggend_blauwe achtergrond</vt:lpstr>
      <vt:lpstr>3_2009-Corporate_Kuleuven_liggend_witte achtergrond</vt:lpstr>
      <vt:lpstr>3_2009-Corporate_Kuleuven_liggend_blauwe achtergrond</vt:lpstr>
      <vt:lpstr>2_Corporate-KU Leuven-Liggend-Achtergrond Wit</vt:lpstr>
      <vt:lpstr>3_Corporate-KU Leuven-Liggend-Achtergrond Wit</vt:lpstr>
      <vt:lpstr>The Impact of Bank Shocks on                               Firm-Level Outcomes and Bank Risk-Taking </vt:lpstr>
      <vt:lpstr>Motivation</vt:lpstr>
      <vt:lpstr>Motivation (2)</vt:lpstr>
      <vt:lpstr>Identification of firm-borrowing and bank-lending channels</vt:lpstr>
      <vt:lpstr>Identification of firm-borrowing and bank-lending channels (2)</vt:lpstr>
      <vt:lpstr>Our methodology</vt:lpstr>
      <vt:lpstr>Our methodology (2)</vt:lpstr>
      <vt:lpstr>Our data</vt:lpstr>
      <vt:lpstr>Our data (2)</vt:lpstr>
      <vt:lpstr>Our data (3)</vt:lpstr>
      <vt:lpstr>Our data (4)</vt:lpstr>
      <vt:lpstr>Our data (5)</vt:lpstr>
      <vt:lpstr>Estimation and verification of bank-loan supply shocks: multiple-bank firm sample</vt:lpstr>
      <vt:lpstr>Estimation and verification of bank-loan supply shocks: multiple-bank firm sample (2)</vt:lpstr>
      <vt:lpstr>Estimation and verification of bank-loan supply shocks: multiple-bank ILS sample</vt:lpstr>
      <vt:lpstr>Variation of bank-loan supply shocks</vt:lpstr>
      <vt:lpstr>How (in)efficient are Khwaja and Mian (2008) estimates in our sample?</vt:lpstr>
      <vt:lpstr>Application of bank-loan supply shocks</vt:lpstr>
      <vt:lpstr>Firm-level outcomes</vt:lpstr>
      <vt:lpstr>Firm-level outcomes (2)</vt:lpstr>
      <vt:lpstr>Application of bank-loan supply shocks (2)</vt:lpstr>
      <vt:lpstr>Bank risk-taking</vt:lpstr>
      <vt:lpstr>Conclusion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bank shocks on firm-level outcomes and bank risk-taking</dc:title>
  <dc:creator>Jakovljevic Sanja</dc:creator>
  <cp:lastModifiedBy>Svjetlana Čolak</cp:lastModifiedBy>
  <cp:revision>399</cp:revision>
  <cp:lastPrinted>2016-03-16T06:46:53Z</cp:lastPrinted>
  <dcterms:created xsi:type="dcterms:W3CDTF">2006-08-16T00:00:00Z</dcterms:created>
  <dcterms:modified xsi:type="dcterms:W3CDTF">2017-06-05T08:03:44Z</dcterms:modified>
</cp:coreProperties>
</file>