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8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8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3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1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2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7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68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0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CE405-1844-4024-9AEC-5EA99C1E7C9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1449D-CFCB-4550-9F63-43064915A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6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“The Impact of Bank Shocks on Firm-Level Outcomes and Bank Risk-Taking”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5495" y="3671486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Evan Kraft</a:t>
            </a:r>
          </a:p>
          <a:p>
            <a:r>
              <a:rPr lang="en-US" dirty="0" smtClean="0"/>
              <a:t>American University</a:t>
            </a:r>
          </a:p>
          <a:p>
            <a:r>
              <a:rPr lang="en-US" dirty="0" smtClean="0"/>
              <a:t>Dubrovnik, 4 June 2017</a:t>
            </a:r>
            <a:endParaRPr lang="en-US" dirty="0"/>
          </a:p>
        </p:txBody>
      </p:sp>
      <p:pic>
        <p:nvPicPr>
          <p:cNvPr id="1026" name="Picture 2" descr="yes-logo-12-pape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70" y="75798"/>
            <a:ext cx="16891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110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this literature is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Economists have long believed that shocks to banks’ balance sheets affect credit supply</a:t>
            </a:r>
          </a:p>
          <a:p>
            <a:r>
              <a:rPr lang="en-US" dirty="0" smtClean="0"/>
              <a:t>Bernanke’s 1983 paper on the Great Depression marks the beginning of this modern literature</a:t>
            </a:r>
          </a:p>
          <a:p>
            <a:r>
              <a:rPr lang="en-US" dirty="0" smtClean="0"/>
              <a:t>Idea: A credit crunch is the result of “a significant </a:t>
            </a:r>
            <a:r>
              <a:rPr lang="en-US" dirty="0"/>
              <a:t>leftward shift in the supply curve for loans holding constant the safe real interest rate and the quality of potential </a:t>
            </a:r>
            <a:r>
              <a:rPr lang="en-US" dirty="0" smtClean="0"/>
              <a:t>borrowers” (Bernanke and </a:t>
            </a:r>
            <a:r>
              <a:rPr lang="en-US" dirty="0" err="1" smtClean="0"/>
              <a:t>Lown</a:t>
            </a:r>
            <a:r>
              <a:rPr lang="en-US" dirty="0" smtClean="0"/>
              <a:t> 1991)</a:t>
            </a:r>
          </a:p>
          <a:p>
            <a:r>
              <a:rPr lang="en-US" dirty="0" smtClean="0"/>
              <a:t>Problem: Very hard to disentangle credit supply and demand, especially with aggregate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7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Subsequent Advances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exogenous shocks that clearly affect supply only</a:t>
            </a:r>
          </a:p>
          <a:p>
            <a:pPr lvl="1"/>
            <a:r>
              <a:rPr lang="en-US" dirty="0" smtClean="0"/>
              <a:t>Reasonably convincing but not very generalizable</a:t>
            </a:r>
          </a:p>
          <a:p>
            <a:pPr lvl="1"/>
            <a:r>
              <a:rPr lang="en-US" dirty="0" smtClean="0"/>
              <a:t>Only limited and partial view into aggregate effects</a:t>
            </a:r>
          </a:p>
          <a:p>
            <a:r>
              <a:rPr lang="en-US" dirty="0" smtClean="0"/>
              <a:t>Matched bank-firm data</a:t>
            </a:r>
          </a:p>
          <a:p>
            <a:pPr lvl="1"/>
            <a:r>
              <a:rPr lang="en-US" dirty="0" err="1" smtClean="0"/>
              <a:t>Kwaja</a:t>
            </a:r>
            <a:r>
              <a:rPr lang="en-US" dirty="0" smtClean="0"/>
              <a:t> and </a:t>
            </a:r>
            <a:r>
              <a:rPr lang="en-US" dirty="0" err="1" smtClean="0"/>
              <a:t>Mian</a:t>
            </a:r>
            <a:r>
              <a:rPr lang="en-US" dirty="0" smtClean="0"/>
              <a:t> 2008, </a:t>
            </a:r>
            <a:r>
              <a:rPr lang="en-US" dirty="0" err="1" smtClean="0"/>
              <a:t>Amiti</a:t>
            </a:r>
            <a:r>
              <a:rPr lang="en-US" dirty="0" smtClean="0"/>
              <a:t> and Weinstein (2011, 2016) Jimenez, </a:t>
            </a:r>
            <a:r>
              <a:rPr lang="en-US" dirty="0" err="1" smtClean="0"/>
              <a:t>Ongena</a:t>
            </a:r>
            <a:r>
              <a:rPr lang="en-US" dirty="0" smtClean="0"/>
              <a:t>, </a:t>
            </a:r>
            <a:r>
              <a:rPr lang="en-US" dirty="0" err="1" smtClean="0"/>
              <a:t>Peydro</a:t>
            </a:r>
            <a:r>
              <a:rPr lang="en-US" dirty="0" smtClean="0"/>
              <a:t> and </a:t>
            </a:r>
            <a:r>
              <a:rPr lang="en-US" dirty="0" err="1" smtClean="0"/>
              <a:t>Saurina</a:t>
            </a:r>
            <a:r>
              <a:rPr lang="en-US" dirty="0" smtClean="0"/>
              <a:t> (2014)</a:t>
            </a:r>
          </a:p>
          <a:p>
            <a:pPr lvl="1"/>
            <a:r>
              <a:rPr lang="en-US" dirty="0" smtClean="0"/>
              <a:t>Data at the level of bank loans to particular firms</a:t>
            </a:r>
          </a:p>
          <a:p>
            <a:pPr lvl="1"/>
            <a:r>
              <a:rPr lang="en-US" dirty="0" smtClean="0"/>
              <a:t>Decompose loan changes into supply and demand shocks</a:t>
            </a:r>
          </a:p>
          <a:p>
            <a:pPr lvl="1"/>
            <a:r>
              <a:rPr lang="en-US" dirty="0" smtClean="0"/>
              <a:t>Crucial to have multiple bank relationships for each firm to allow identification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59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the single-bank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Khwaja</a:t>
            </a:r>
            <a:r>
              <a:rPr lang="en-US" dirty="0" smtClean="0"/>
              <a:t> and </a:t>
            </a:r>
            <a:r>
              <a:rPr lang="en-US" dirty="0" err="1" smtClean="0"/>
              <a:t>Mian</a:t>
            </a:r>
            <a:r>
              <a:rPr lang="en-US" dirty="0" smtClean="0"/>
              <a:t> simply assume (fingers crossed!) that the shocks identified using multiple-bank firms are correlated to the shocks to individual bank firms</a:t>
            </a:r>
          </a:p>
          <a:p>
            <a:r>
              <a:rPr lang="en-US" dirty="0" smtClean="0"/>
              <a:t>Amor and </a:t>
            </a:r>
            <a:r>
              <a:rPr lang="en-US" dirty="0" err="1" smtClean="0"/>
              <a:t>Nagengast</a:t>
            </a:r>
            <a:r>
              <a:rPr lang="en-US" dirty="0" smtClean="0"/>
              <a:t> (2016) show for Portugal that firms borrowing from only one bank account for a very small share of total credit. Estimation of supply shocks with all firms and with multiple-bank firms are extremely correlated, so luckily the single bank firms are not a problem for the methodology</a:t>
            </a:r>
          </a:p>
          <a:p>
            <a:r>
              <a:rPr lang="en-US" dirty="0" smtClean="0"/>
              <a:t>This paper shows that the same is not true for single-bank firms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0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paper’s contribution: including single-bank firms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Belgian data, </a:t>
            </a:r>
            <a:r>
              <a:rPr lang="en-US" dirty="0" err="1" smtClean="0"/>
              <a:t>Degryse</a:t>
            </a:r>
            <a:r>
              <a:rPr lang="en-US" dirty="0" smtClean="0"/>
              <a:t> et al show that the characteristics of single-bank firms in Belgium are substantially different than those of multi-bank firms</a:t>
            </a:r>
          </a:p>
          <a:p>
            <a:r>
              <a:rPr lang="en-US" dirty="0" smtClean="0"/>
              <a:t>Also, the single-bank firms receive a major share of total loans</a:t>
            </a:r>
          </a:p>
          <a:p>
            <a:r>
              <a:rPr lang="en-US" dirty="0" smtClean="0"/>
              <a:t>This suggests the need to keep the single-bank firms in the analysis</a:t>
            </a:r>
          </a:p>
          <a:p>
            <a:r>
              <a:rPr lang="en-US" dirty="0" smtClean="0"/>
              <a:t>The solution proposed is aggregation into Industry-Location-Size clusters.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paper’s approach avoids throwing out over 80% of the firms and over 40% of loans, which makes perfect sense</a:t>
            </a:r>
          </a:p>
          <a:p>
            <a:r>
              <a:rPr lang="en-US" dirty="0" smtClean="0"/>
              <a:t>But it risks errors of aggregation in creating the ILS groups</a:t>
            </a:r>
          </a:p>
          <a:p>
            <a:r>
              <a:rPr lang="en-US" dirty="0" smtClean="0"/>
              <a:t>The exercises in Table 2 show that the various aggregations produce demand shocks highly correlated to simple firm shocks</a:t>
            </a:r>
          </a:p>
          <a:p>
            <a:r>
              <a:rPr lang="en-US" dirty="0" smtClean="0"/>
              <a:t>But it would be nice to know more about</a:t>
            </a:r>
          </a:p>
          <a:p>
            <a:pPr lvl="1"/>
            <a:r>
              <a:rPr lang="en-US" dirty="0" smtClean="0"/>
              <a:t>How many ILS groups there are</a:t>
            </a:r>
          </a:p>
          <a:p>
            <a:pPr lvl="1"/>
            <a:r>
              <a:rPr lang="en-US" dirty="0" smtClean="0"/>
              <a:t>How big the variance within these groups is regarding</a:t>
            </a:r>
          </a:p>
          <a:p>
            <a:pPr lvl="2"/>
            <a:r>
              <a:rPr lang="en-US" dirty="0" smtClean="0"/>
              <a:t>Firm size</a:t>
            </a:r>
          </a:p>
          <a:p>
            <a:pPr lvl="2"/>
            <a:r>
              <a:rPr lang="en-US" dirty="0" smtClean="0"/>
              <a:t>Output growth</a:t>
            </a:r>
          </a:p>
          <a:p>
            <a:pPr lvl="2"/>
            <a:r>
              <a:rPr lang="en-US" dirty="0" smtClean="0"/>
              <a:t>Investment ratios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117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impacts: more could be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paper documents that credit supply shocks do have impacts on real variables: growth, investment and employment</a:t>
            </a:r>
          </a:p>
          <a:p>
            <a:r>
              <a:rPr lang="en-US" dirty="0" smtClean="0"/>
              <a:t>However, for some reason there are no summary statistics, sample size in Table 3 showing this.</a:t>
            </a:r>
          </a:p>
          <a:p>
            <a:r>
              <a:rPr lang="en-US" dirty="0" smtClean="0"/>
              <a:t>Also, the specification is given without discussion. Would it make sense to include lagged dependent variables?</a:t>
            </a:r>
          </a:p>
          <a:p>
            <a:r>
              <a:rPr lang="en-US" dirty="0" smtClean="0"/>
              <a:t>This seems like an important part of the paper, but it is not given too much emphasis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3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0912"/>
            <a:ext cx="10515600" cy="1325563"/>
          </a:xfrm>
        </p:spPr>
        <p:txBody>
          <a:bodyPr/>
          <a:lstStyle/>
          <a:p>
            <a:r>
              <a:rPr lang="en-US" dirty="0" smtClean="0"/>
              <a:t>Credit shocks and the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paper is very strong on explaining and exploring the methodology</a:t>
            </a:r>
          </a:p>
          <a:p>
            <a:r>
              <a:rPr lang="en-US" dirty="0" smtClean="0"/>
              <a:t>The paper does less to bring out the economic significance of the results</a:t>
            </a:r>
          </a:p>
          <a:p>
            <a:r>
              <a:rPr lang="en-US" dirty="0" smtClean="0"/>
              <a:t>A closer analysis of the role of credit demand and supply in the real downturn in 2008-9 would give the paper more of a flavor of policy relevance. Example of what can be done: Amor and </a:t>
            </a:r>
            <a:r>
              <a:rPr lang="en-US" dirty="0" err="1" smtClean="0"/>
              <a:t>Nagengast</a:t>
            </a:r>
            <a:r>
              <a:rPr lang="en-US" dirty="0" smtClean="0"/>
              <a:t> find 20-40% of investment dynamics in Portugal are due to idiosyncratic </a:t>
            </a:r>
            <a:r>
              <a:rPr lang="en-US" smtClean="0"/>
              <a:t>bank shocks.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19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Excellent work, a substantial contribution to an important discussion!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2533419"/>
            <a:ext cx="2857500" cy="2924175"/>
          </a:xfrm>
        </p:spPr>
      </p:pic>
    </p:spTree>
    <p:extLst>
      <p:ext uri="{BB962C8B-B14F-4D97-AF65-F5344CB8AC3E}">
        <p14:creationId xmlns:p14="http://schemas.microsoft.com/office/powerpoint/2010/main" val="33403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613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Comments on “The Impact of Bank Shocks on Firm-Level Outcomes and Bank Risk-Taking”</vt:lpstr>
      <vt:lpstr>What this literature is about</vt:lpstr>
      <vt:lpstr>Subsequent Advances</vt:lpstr>
      <vt:lpstr>Background on the single-bank problem</vt:lpstr>
      <vt:lpstr>This paper’s contribution: including single-bank firms</vt:lpstr>
      <vt:lpstr>Trade-offs</vt:lpstr>
      <vt:lpstr>Real impacts: more could be done</vt:lpstr>
      <vt:lpstr>Credit shocks and the crisis</vt:lpstr>
      <vt:lpstr>Excellent work, a substantial contribution to an important discussion!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“The Impact of Bank Shocks on Firm-Level Outcomes and Bank Risk-Taking”</dc:title>
  <dc:creator>Owner</dc:creator>
  <cp:lastModifiedBy>Svjetlana Čolak</cp:lastModifiedBy>
  <cp:revision>10</cp:revision>
  <dcterms:created xsi:type="dcterms:W3CDTF">2017-06-03T12:04:36Z</dcterms:created>
  <dcterms:modified xsi:type="dcterms:W3CDTF">2017-06-05T07:57:20Z</dcterms:modified>
</cp:coreProperties>
</file>