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3" r:id="rId6"/>
    <p:sldId id="261" r:id="rId7"/>
    <p:sldId id="262"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7" autoAdjust="0"/>
    <p:restoredTop sz="94660"/>
  </p:normalViewPr>
  <p:slideViewPr>
    <p:cSldViewPr snapToGrid="0">
      <p:cViewPr varScale="1">
        <p:scale>
          <a:sx n="123" d="100"/>
          <a:sy n="123" d="100"/>
        </p:scale>
        <p:origin x="114" y="3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0CE405-1844-4024-9AEC-5EA99C1E7C9F}" type="datetimeFigureOut">
              <a:rPr lang="en-US" smtClean="0"/>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948887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0CE405-1844-4024-9AEC-5EA99C1E7C9F}" type="datetimeFigureOut">
              <a:rPr lang="en-US" smtClean="0"/>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8274802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0CE405-1844-4024-9AEC-5EA99C1E7C9F}" type="datetimeFigureOut">
              <a:rPr lang="en-US" smtClean="0"/>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1326337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0CE405-1844-4024-9AEC-5EA99C1E7C9F}" type="datetimeFigureOut">
              <a:rPr lang="en-US" smtClean="0"/>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2179713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0CE405-1844-4024-9AEC-5EA99C1E7C9F}" type="datetimeFigureOut">
              <a:rPr lang="en-US" smtClean="0"/>
              <a:t>6/5/2017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991324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0CE405-1844-4024-9AEC-5EA99C1E7C9F}" type="datetimeFigureOut">
              <a:rPr lang="en-US" smtClean="0"/>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2469873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0CE405-1844-4024-9AEC-5EA99C1E7C9F}" type="datetimeFigureOut">
              <a:rPr lang="en-US" smtClean="0"/>
              <a:t>6/5/2017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25667680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0CE405-1844-4024-9AEC-5EA99C1E7C9F}" type="datetimeFigureOut">
              <a:rPr lang="en-US" smtClean="0"/>
              <a:t>6/5/2017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14463209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0CE405-1844-4024-9AEC-5EA99C1E7C9F}" type="datetimeFigureOut">
              <a:rPr lang="en-US" smtClean="0"/>
              <a:t>6/5/2017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2955007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0CE405-1844-4024-9AEC-5EA99C1E7C9F}" type="datetimeFigureOut">
              <a:rPr lang="en-US" smtClean="0"/>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68899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0CE405-1844-4024-9AEC-5EA99C1E7C9F}" type="datetimeFigureOut">
              <a:rPr lang="en-US" smtClean="0"/>
              <a:t>6/5/2017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C71449D-CFCB-4550-9F63-43064915A36E}" type="slidenum">
              <a:rPr lang="en-US" smtClean="0"/>
              <a:t>‹#›</a:t>
            </a:fld>
            <a:endParaRPr lang="en-US"/>
          </a:p>
        </p:txBody>
      </p:sp>
    </p:spTree>
    <p:extLst>
      <p:ext uri="{BB962C8B-B14F-4D97-AF65-F5344CB8AC3E}">
        <p14:creationId xmlns:p14="http://schemas.microsoft.com/office/powerpoint/2010/main" val="219701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0CE405-1844-4024-9AEC-5EA99C1E7C9F}" type="datetimeFigureOut">
              <a:rPr lang="en-US" smtClean="0"/>
              <a:t>6/5/2017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71449D-CFCB-4550-9F63-43064915A36E}" type="slidenum">
              <a:rPr lang="en-US" smtClean="0"/>
              <a:t>‹#›</a:t>
            </a:fld>
            <a:endParaRPr lang="en-US"/>
          </a:p>
        </p:txBody>
      </p:sp>
    </p:spTree>
    <p:extLst>
      <p:ext uri="{BB962C8B-B14F-4D97-AF65-F5344CB8AC3E}">
        <p14:creationId xmlns:p14="http://schemas.microsoft.com/office/powerpoint/2010/main" val="173696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50648" y="1099213"/>
            <a:ext cx="9144000" cy="2387600"/>
          </a:xfrm>
        </p:spPr>
        <p:txBody>
          <a:bodyPr>
            <a:normAutofit fontScale="90000"/>
          </a:bodyPr>
          <a:lstStyle/>
          <a:p>
            <a:r>
              <a:rPr lang="en-US" dirty="0" smtClean="0"/>
              <a:t>Comments on “Market Reactions to the Assessment of Other Systemically Important Institutions”</a:t>
            </a:r>
            <a:endParaRPr lang="en-US" dirty="0"/>
          </a:p>
        </p:txBody>
      </p:sp>
      <p:sp>
        <p:nvSpPr>
          <p:cNvPr id="3" name="Subtitle 2"/>
          <p:cNvSpPr>
            <a:spLocks noGrp="1"/>
          </p:cNvSpPr>
          <p:nvPr>
            <p:ph type="subTitle" idx="1"/>
          </p:nvPr>
        </p:nvSpPr>
        <p:spPr>
          <a:xfrm>
            <a:off x="1923770" y="3671486"/>
            <a:ext cx="9144000" cy="1655762"/>
          </a:xfrm>
        </p:spPr>
        <p:txBody>
          <a:bodyPr>
            <a:normAutofit/>
          </a:bodyPr>
          <a:lstStyle/>
          <a:p>
            <a:r>
              <a:rPr lang="en-US" dirty="0" smtClean="0"/>
              <a:t>Evan Kraft</a:t>
            </a:r>
          </a:p>
          <a:p>
            <a:r>
              <a:rPr lang="en-US" dirty="0" smtClean="0"/>
              <a:t>American University</a:t>
            </a:r>
          </a:p>
          <a:p>
            <a:r>
              <a:rPr lang="en-US" dirty="0" smtClean="0"/>
              <a:t>Dubrovnik, 4 June 2017</a:t>
            </a:r>
            <a:endParaRPr lang="en-US" dirty="0"/>
          </a:p>
        </p:txBody>
      </p:sp>
      <p:pic>
        <p:nvPicPr>
          <p:cNvPr id="1026" name="Picture 2" descr="yes-logo-12-paper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4670" y="75798"/>
            <a:ext cx="1689100" cy="163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61101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paper does</a:t>
            </a:r>
            <a:endParaRPr lang="en-US" dirty="0"/>
          </a:p>
        </p:txBody>
      </p:sp>
      <p:sp>
        <p:nvSpPr>
          <p:cNvPr id="3" name="Content Placeholder 2"/>
          <p:cNvSpPr>
            <a:spLocks noGrp="1"/>
          </p:cNvSpPr>
          <p:nvPr>
            <p:ph idx="1"/>
          </p:nvPr>
        </p:nvSpPr>
        <p:spPr/>
        <p:txBody>
          <a:bodyPr/>
          <a:lstStyle/>
          <a:p>
            <a:r>
              <a:rPr lang="en-US" dirty="0" smtClean="0"/>
              <a:t>Uses event-study methodology to look at the impact of announcements about OSII status on bank equity and CDS returns</a:t>
            </a:r>
          </a:p>
          <a:p>
            <a:r>
              <a:rPr lang="en-US" dirty="0" smtClean="0"/>
              <a:t>Covers European Banking Authority announcement of 25 April 2016, EBA stress test, G-SIBs announcement and inclusion in Single Supervisory Mechanism announcement</a:t>
            </a:r>
          </a:p>
          <a:p>
            <a:r>
              <a:rPr lang="en-US" dirty="0" smtClean="0"/>
              <a:t>Seeks to distinguish between three effects:</a:t>
            </a:r>
          </a:p>
          <a:p>
            <a:pPr lvl="1"/>
            <a:r>
              <a:rPr lang="en-US" dirty="0" smtClean="0"/>
              <a:t>Stigma effect—identified banks are seen as riskier</a:t>
            </a:r>
          </a:p>
          <a:p>
            <a:pPr lvl="1"/>
            <a:r>
              <a:rPr lang="en-US" dirty="0" smtClean="0"/>
              <a:t>Opacity effect—markets do not react because they learn nothing new</a:t>
            </a:r>
          </a:p>
          <a:p>
            <a:pPr lvl="1"/>
            <a:r>
              <a:rPr lang="en-US" dirty="0" smtClean="0"/>
              <a:t>Safe effect—identified banks are seen as safer</a:t>
            </a:r>
            <a:endParaRPr lang="en-US" dirty="0"/>
          </a:p>
        </p:txBody>
      </p:sp>
    </p:spTree>
    <p:extLst>
      <p:ext uri="{BB962C8B-B14F-4D97-AF65-F5344CB8AC3E}">
        <p14:creationId xmlns:p14="http://schemas.microsoft.com/office/powerpoint/2010/main" val="13849393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the paper does especially well</a:t>
            </a:r>
            <a:endParaRPr lang="en-US" dirty="0"/>
          </a:p>
        </p:txBody>
      </p:sp>
      <p:sp>
        <p:nvSpPr>
          <p:cNvPr id="3" name="Content Placeholder 2"/>
          <p:cNvSpPr>
            <a:spLocks noGrp="1"/>
          </p:cNvSpPr>
          <p:nvPr>
            <p:ph idx="1"/>
          </p:nvPr>
        </p:nvSpPr>
        <p:spPr/>
        <p:txBody>
          <a:bodyPr/>
          <a:lstStyle/>
          <a:p>
            <a:r>
              <a:rPr lang="en-US" dirty="0" smtClean="0"/>
              <a:t>Uses established event </a:t>
            </a:r>
            <a:r>
              <a:rPr lang="en-US" dirty="0"/>
              <a:t>study based on </a:t>
            </a:r>
            <a:r>
              <a:rPr lang="en-US" dirty="0" smtClean="0"/>
              <a:t>methods seen in previous literature</a:t>
            </a:r>
          </a:p>
          <a:p>
            <a:r>
              <a:rPr lang="en-US" dirty="0" smtClean="0"/>
              <a:t>Uses multiple </a:t>
            </a:r>
            <a:r>
              <a:rPr lang="en-US" dirty="0"/>
              <a:t>significance </a:t>
            </a:r>
            <a:r>
              <a:rPr lang="en-US" dirty="0" smtClean="0"/>
              <a:t>tests to deal with concerns that abnormal returns are non-normally distributed</a:t>
            </a:r>
          </a:p>
          <a:p>
            <a:r>
              <a:rPr lang="en-US" dirty="0" smtClean="0"/>
              <a:t>Is able </a:t>
            </a:r>
            <a:r>
              <a:rPr lang="en-US" dirty="0"/>
              <a:t>to look at individual announcements as well as </a:t>
            </a:r>
            <a:r>
              <a:rPr lang="en-US" dirty="0" smtClean="0"/>
              <a:t>generalize about a set of announcements</a:t>
            </a:r>
          </a:p>
          <a:p>
            <a:r>
              <a:rPr lang="en-US" dirty="0" smtClean="0"/>
              <a:t>Analyses bank-specific outcomes</a:t>
            </a:r>
            <a:endParaRPr lang="en-US" dirty="0"/>
          </a:p>
          <a:p>
            <a:endParaRPr lang="en-US" dirty="0"/>
          </a:p>
        </p:txBody>
      </p:sp>
    </p:spTree>
    <p:extLst>
      <p:ext uri="{BB962C8B-B14F-4D97-AF65-F5344CB8AC3E}">
        <p14:creationId xmlns:p14="http://schemas.microsoft.com/office/powerpoint/2010/main" val="2825333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more could be done: how the announcements worked</a:t>
            </a:r>
            <a:endParaRPr lang="en-US" dirty="0"/>
          </a:p>
        </p:txBody>
      </p:sp>
      <p:sp>
        <p:nvSpPr>
          <p:cNvPr id="3" name="Content Placeholder 2"/>
          <p:cNvSpPr>
            <a:spLocks noGrp="1"/>
          </p:cNvSpPr>
          <p:nvPr>
            <p:ph idx="1"/>
          </p:nvPr>
        </p:nvSpPr>
        <p:spPr/>
        <p:txBody>
          <a:bodyPr>
            <a:normAutofit fontScale="92500" lnSpcReduction="10000"/>
          </a:bodyPr>
          <a:lstStyle/>
          <a:p>
            <a:r>
              <a:rPr lang="en-US" dirty="0"/>
              <a:t>More precise discussion of </a:t>
            </a:r>
            <a:r>
              <a:rPr lang="en-US" dirty="0" smtClean="0"/>
              <a:t>regulatory </a:t>
            </a:r>
            <a:r>
              <a:rPr lang="en-US" dirty="0"/>
              <a:t>change and how they can be expected to affect market perceptions of valuation and default </a:t>
            </a:r>
            <a:r>
              <a:rPr lang="en-US" dirty="0" smtClean="0"/>
              <a:t>probability. </a:t>
            </a:r>
            <a:endParaRPr lang="en-US" dirty="0"/>
          </a:p>
          <a:p>
            <a:pPr lvl="1"/>
            <a:r>
              <a:rPr lang="en-US" dirty="0" smtClean="0"/>
              <a:t>Increased capital requirements are mentioned, but need some elaboration of ways in which supervision was tightened.</a:t>
            </a:r>
          </a:p>
          <a:p>
            <a:pPr lvl="1"/>
            <a:r>
              <a:rPr lang="en-US" dirty="0" smtClean="0"/>
              <a:t>Also, there is Systemic Risk Buffer. The capital requirements may be increased more under some circumstances.</a:t>
            </a:r>
          </a:p>
          <a:p>
            <a:r>
              <a:rPr lang="en-US" dirty="0" smtClean="0"/>
              <a:t>P. 7 Refer to “a majority of academics” but to explain the results of the actual regulatory changes one needs to look at main features of the regulations themselves, not the various proposals of economists </a:t>
            </a:r>
          </a:p>
          <a:p>
            <a:r>
              <a:rPr lang="en-US" dirty="0" smtClean="0"/>
              <a:t>More nuanced story</a:t>
            </a:r>
          </a:p>
          <a:p>
            <a:r>
              <a:rPr lang="en-US" dirty="0" smtClean="0"/>
              <a:t>Note that “</a:t>
            </a:r>
            <a:r>
              <a:rPr lang="en-US" dirty="0"/>
              <a:t>safe effect” may actually be implicit subsidy—Jamie </a:t>
            </a:r>
            <a:r>
              <a:rPr lang="en-US" dirty="0" err="1"/>
              <a:t>Dimon</a:t>
            </a:r>
            <a:r>
              <a:rPr lang="en-US" dirty="0"/>
              <a:t> comments on benefits of being a SIFI, </a:t>
            </a:r>
            <a:r>
              <a:rPr lang="en-US" dirty="0" err="1"/>
              <a:t>Moeninghoff</a:t>
            </a:r>
            <a:r>
              <a:rPr lang="en-US" dirty="0"/>
              <a:t> </a:t>
            </a:r>
            <a:r>
              <a:rPr lang="en-US" dirty="0" err="1"/>
              <a:t>Ongena</a:t>
            </a:r>
            <a:r>
              <a:rPr lang="en-US" dirty="0"/>
              <a:t> </a:t>
            </a:r>
            <a:r>
              <a:rPr lang="en-US" dirty="0" smtClean="0"/>
              <a:t>arguments</a:t>
            </a:r>
          </a:p>
          <a:p>
            <a:endParaRPr lang="en-US" dirty="0"/>
          </a:p>
          <a:p>
            <a:endParaRPr lang="en-US" dirty="0"/>
          </a:p>
        </p:txBody>
      </p:sp>
    </p:spTree>
    <p:extLst>
      <p:ext uri="{BB962C8B-B14F-4D97-AF65-F5344CB8AC3E}">
        <p14:creationId xmlns:p14="http://schemas.microsoft.com/office/powerpoint/2010/main" val="2001722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 discussion</a:t>
            </a:r>
            <a:endParaRPr lang="en-US" dirty="0"/>
          </a:p>
        </p:txBody>
      </p:sp>
      <p:sp>
        <p:nvSpPr>
          <p:cNvPr id="3" name="Content Placeholder 2"/>
          <p:cNvSpPr>
            <a:spLocks noGrp="1"/>
          </p:cNvSpPr>
          <p:nvPr>
            <p:ph idx="1"/>
          </p:nvPr>
        </p:nvSpPr>
        <p:spPr/>
        <p:txBody>
          <a:bodyPr/>
          <a:lstStyle/>
          <a:p>
            <a:r>
              <a:rPr lang="en-US" dirty="0" smtClean="0"/>
              <a:t>P. 19 </a:t>
            </a:r>
            <a:r>
              <a:rPr lang="en-US" dirty="0"/>
              <a:t>say that markets did not react to national announcements, but many of the coefficients are significant in the CDS results in Table 6.</a:t>
            </a:r>
          </a:p>
          <a:p>
            <a:endParaRPr lang="en-US" dirty="0"/>
          </a:p>
        </p:txBody>
      </p:sp>
    </p:spTree>
    <p:extLst>
      <p:ext uri="{BB962C8B-B14F-4D97-AF65-F5344CB8AC3E}">
        <p14:creationId xmlns:p14="http://schemas.microsoft.com/office/powerpoint/2010/main" val="34335897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Extending the analysis to include Too-Big to Save and Institutions</a:t>
            </a:r>
            <a:endParaRPr lang="en-US" dirty="0"/>
          </a:p>
        </p:txBody>
      </p:sp>
      <p:sp>
        <p:nvSpPr>
          <p:cNvPr id="3" name="Content Placeholder 2"/>
          <p:cNvSpPr>
            <a:spLocks noGrp="1"/>
          </p:cNvSpPr>
          <p:nvPr>
            <p:ph idx="1"/>
          </p:nvPr>
        </p:nvSpPr>
        <p:spPr/>
        <p:txBody>
          <a:bodyPr/>
          <a:lstStyle/>
          <a:p>
            <a:r>
              <a:rPr lang="en-US" dirty="0" smtClean="0"/>
              <a:t>Suggestion: add </a:t>
            </a:r>
            <a:r>
              <a:rPr lang="en-US" dirty="0"/>
              <a:t>country’s fiscal position to bank-specific </a:t>
            </a:r>
            <a:r>
              <a:rPr lang="en-US" dirty="0" smtClean="0"/>
              <a:t>regressions as in </a:t>
            </a:r>
            <a:r>
              <a:rPr lang="en-US" dirty="0" err="1" smtClean="0"/>
              <a:t>Demirguc-Kunt</a:t>
            </a:r>
            <a:r>
              <a:rPr lang="en-US" dirty="0" smtClean="0"/>
              <a:t> </a:t>
            </a:r>
            <a:r>
              <a:rPr lang="en-US" dirty="0"/>
              <a:t>and Huizinga 2014. </a:t>
            </a:r>
            <a:endParaRPr lang="en-US" dirty="0" smtClean="0"/>
          </a:p>
          <a:p>
            <a:r>
              <a:rPr lang="en-US" dirty="0" smtClean="0"/>
              <a:t>Can have separate </a:t>
            </a:r>
            <a:r>
              <a:rPr lang="en-US" dirty="0"/>
              <a:t>effects for Europe-wide and national </a:t>
            </a:r>
            <a:r>
              <a:rPr lang="en-US" dirty="0" smtClean="0"/>
              <a:t>announcements</a:t>
            </a:r>
            <a:endParaRPr lang="en-US" dirty="0"/>
          </a:p>
          <a:p>
            <a:r>
              <a:rPr lang="en-US" dirty="0"/>
              <a:t>Also could add country governance </a:t>
            </a:r>
            <a:r>
              <a:rPr lang="en-US" dirty="0" smtClean="0"/>
              <a:t>scores to see the effects of institutions as in </a:t>
            </a:r>
            <a:r>
              <a:rPr lang="en-US" dirty="0" err="1" smtClean="0"/>
              <a:t>Fratzscher</a:t>
            </a:r>
            <a:r>
              <a:rPr lang="en-US" dirty="0" smtClean="0"/>
              <a:t>, </a:t>
            </a:r>
            <a:r>
              <a:rPr lang="en-US" dirty="0" err="1" smtClean="0"/>
              <a:t>Konig</a:t>
            </a:r>
            <a:r>
              <a:rPr lang="en-US" dirty="0" smtClean="0"/>
              <a:t> and Lambert</a:t>
            </a:r>
            <a:endParaRPr lang="en-US" dirty="0"/>
          </a:p>
        </p:txBody>
      </p:sp>
    </p:spTree>
    <p:extLst>
      <p:ext uri="{BB962C8B-B14F-4D97-AF65-F5344CB8AC3E}">
        <p14:creationId xmlns:p14="http://schemas.microsoft.com/office/powerpoint/2010/main" val="1475240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Robustness</a:t>
            </a:r>
            <a:endParaRPr lang="en-US" dirty="0"/>
          </a:p>
        </p:txBody>
      </p:sp>
      <p:sp>
        <p:nvSpPr>
          <p:cNvPr id="3" name="Content Placeholder 2"/>
          <p:cNvSpPr>
            <a:spLocks noGrp="1"/>
          </p:cNvSpPr>
          <p:nvPr>
            <p:ph idx="1"/>
          </p:nvPr>
        </p:nvSpPr>
        <p:spPr/>
        <p:txBody>
          <a:bodyPr/>
          <a:lstStyle/>
          <a:p>
            <a:r>
              <a:rPr lang="en-US" dirty="0" smtClean="0"/>
              <a:t>Literature does not seem to have standards about the length of pre-event windows. Not clear if this was done. If not, try changing this as a robustness check.</a:t>
            </a:r>
          </a:p>
          <a:p>
            <a:r>
              <a:rPr lang="en-US" dirty="0" smtClean="0"/>
              <a:t>Also, how about changing the event window itself as a robustness check?</a:t>
            </a:r>
          </a:p>
          <a:p>
            <a:r>
              <a:rPr lang="en-US" dirty="0" smtClean="0"/>
              <a:t>If you did these and did not report them, tell the reader what you did without giving all the results. What you have done here is not clear enough.</a:t>
            </a:r>
            <a:endParaRPr lang="en-US" dirty="0"/>
          </a:p>
        </p:txBody>
      </p:sp>
    </p:spTree>
    <p:extLst>
      <p:ext uri="{BB962C8B-B14F-4D97-AF65-F5344CB8AC3E}">
        <p14:creationId xmlns:p14="http://schemas.microsoft.com/office/powerpoint/2010/main" val="1525527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Good work, on the way to a nice paper!</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5487644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1085</TotalTime>
  <Words>458</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Comments on “Market Reactions to the Assessment of Other Systemically Important Institutions”</vt:lpstr>
      <vt:lpstr>What this paper does</vt:lpstr>
      <vt:lpstr>What the paper does especially well</vt:lpstr>
      <vt:lpstr>What more could be done: how the announcements worked</vt:lpstr>
      <vt:lpstr>Results discussion</vt:lpstr>
      <vt:lpstr>Extending the analysis to include Too-Big to Save and Institutions</vt:lpstr>
      <vt:lpstr>Robustness</vt:lpstr>
      <vt:lpstr>Good work, on the way to a nice paper!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Comments on “The Impact of Bank Shocks on Firm-Level Outcomes and Bank Risk-Taking”</dc:title>
  <dc:creator>Owner</dc:creator>
  <cp:lastModifiedBy>Svjetlana Čolak</cp:lastModifiedBy>
  <cp:revision>21</cp:revision>
  <dcterms:created xsi:type="dcterms:W3CDTF">2017-06-03T12:04:36Z</dcterms:created>
  <dcterms:modified xsi:type="dcterms:W3CDTF">2017-06-05T08:00:05Z</dcterms:modified>
</cp:coreProperties>
</file>