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  <p:sldMasterId id="2147483675" r:id="rId2"/>
    <p:sldMasterId id="2147483722" r:id="rId3"/>
    <p:sldMasterId id="2147483734" r:id="rId4"/>
  </p:sldMasterIdLst>
  <p:notesMasterIdLst>
    <p:notesMasterId r:id="rId28"/>
  </p:notesMasterIdLst>
  <p:handoutMasterIdLst>
    <p:handoutMasterId r:id="rId29"/>
  </p:handoutMasterIdLst>
  <p:sldIdLst>
    <p:sldId id="348" r:id="rId5"/>
    <p:sldId id="375" r:id="rId6"/>
    <p:sldId id="376" r:id="rId7"/>
    <p:sldId id="349" r:id="rId8"/>
    <p:sldId id="350" r:id="rId9"/>
    <p:sldId id="351" r:id="rId10"/>
    <p:sldId id="359" r:id="rId11"/>
    <p:sldId id="352" r:id="rId12"/>
    <p:sldId id="353" r:id="rId13"/>
    <p:sldId id="360" r:id="rId14"/>
    <p:sldId id="305" r:id="rId15"/>
    <p:sldId id="354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62" r:id="rId27"/>
  </p:sldIdLst>
  <p:sldSz cx="9144000" cy="6858000" type="screen4x3"/>
  <p:notesSz cx="7099300" cy="10234613"/>
  <p:embeddedFontLst>
    <p:embeddedFont>
      <p:font typeface="Arial Narrow" panose="020B0606020202030204" pitchFamily="34" charset="0"/>
      <p:regular r:id="rId30"/>
      <p:bold r:id="rId31"/>
      <p:italic r:id="rId32"/>
      <p:boldItalic r:id="rId33"/>
    </p:embeddedFont>
    <p:embeddedFont>
      <p:font typeface="Perpetua" panose="02020502060401020303" pitchFamily="18" charset="0"/>
      <p:regular r:id="rId34"/>
      <p:bold r:id="rId35"/>
      <p:italic r:id="rId36"/>
      <p:boldItalic r:id="rId37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8486"/>
    <a:srgbClr val="CDE0E8"/>
    <a:srgbClr val="E8F0F4"/>
    <a:srgbClr val="000099"/>
    <a:srgbClr val="666699"/>
    <a:srgbClr val="FF0066"/>
    <a:srgbClr val="FF00FF"/>
    <a:srgbClr val="FFFF00"/>
    <a:srgbClr val="00FF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6" autoAdjust="0"/>
    <p:restoredTop sz="99028" autoAdjust="0"/>
  </p:normalViewPr>
  <p:slideViewPr>
    <p:cSldViewPr snapToGrid="0" snapToObjects="1">
      <p:cViewPr>
        <p:scale>
          <a:sx n="143" d="100"/>
          <a:sy n="143" d="100"/>
        </p:scale>
        <p:origin x="-71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75266-36C9-479F-B277-671E17D2BF4C}" type="doc">
      <dgm:prSet loTypeId="urn:microsoft.com/office/officeart/2005/8/layout/cycle3" loCatId="cycle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1BB2C09-6133-4DCD-88EE-7C947A1D0BC0}">
      <dgm:prSet phldrT="[Texto]"/>
      <dgm:spPr/>
      <dgm:t>
        <a:bodyPr/>
        <a:lstStyle/>
        <a:p>
          <a:r>
            <a:rPr lang="en-US" b="0" noProof="0" smtClean="0">
              <a:latin typeface="Arial Narrow" pitchFamily="34" charset="0"/>
            </a:rPr>
            <a:t>Underdeveloped domestic financial markets</a:t>
          </a:r>
          <a:endParaRPr lang="en-US" b="0" noProof="0">
            <a:latin typeface="Arial Narrow" pitchFamily="34" charset="0"/>
          </a:endParaRPr>
        </a:p>
      </dgm:t>
    </dgm:pt>
    <dgm:pt modelId="{E78AE95E-0702-49AE-8E44-0DDCC681B54F}" type="parTrans" cxnId="{19224B0B-CB91-4A24-971C-C2B0B1409811}">
      <dgm:prSet/>
      <dgm:spPr/>
      <dgm:t>
        <a:bodyPr/>
        <a:lstStyle/>
        <a:p>
          <a:endParaRPr lang="en-US"/>
        </a:p>
      </dgm:t>
    </dgm:pt>
    <dgm:pt modelId="{957A9821-1926-4051-B47C-63C03E8299F8}" type="sibTrans" cxnId="{19224B0B-CB91-4A24-971C-C2B0B1409811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DB466E92-277F-497A-9210-A4BF28C26BB2}">
      <dgm:prSet phldrT="[Texto]"/>
      <dgm:spPr/>
      <dgm:t>
        <a:bodyPr/>
        <a:lstStyle/>
        <a:p>
          <a:r>
            <a:rPr lang="en-US" b="0" noProof="0" smtClean="0">
              <a:latin typeface="Arial Narrow" pitchFamily="34" charset="0"/>
            </a:rPr>
            <a:t>Reliance on foreign funding and less capacity to issue domestic currency debt</a:t>
          </a:r>
          <a:endParaRPr lang="en-US" b="0" noProof="0">
            <a:latin typeface="Arial Narrow" pitchFamily="34" charset="0"/>
          </a:endParaRPr>
        </a:p>
      </dgm:t>
    </dgm:pt>
    <dgm:pt modelId="{37BD14AD-0331-4013-9AD5-089DC00EF075}" type="parTrans" cxnId="{67D2D4EF-F355-4498-A8F9-6EDCE85E9B07}">
      <dgm:prSet/>
      <dgm:spPr/>
      <dgm:t>
        <a:bodyPr/>
        <a:lstStyle/>
        <a:p>
          <a:endParaRPr lang="en-US"/>
        </a:p>
      </dgm:t>
    </dgm:pt>
    <dgm:pt modelId="{36C1CC7C-654F-461D-8D45-50F96CE53813}" type="sibTrans" cxnId="{67D2D4EF-F355-4498-A8F9-6EDCE85E9B07}">
      <dgm:prSet/>
      <dgm:spPr/>
      <dgm:t>
        <a:bodyPr/>
        <a:lstStyle/>
        <a:p>
          <a:endParaRPr lang="en-US"/>
        </a:p>
      </dgm:t>
    </dgm:pt>
    <dgm:pt modelId="{06BCD27C-4623-49C3-B63C-D556FDE94F20}">
      <dgm:prSet phldrT="[Texto]"/>
      <dgm:spPr/>
      <dgm:t>
        <a:bodyPr/>
        <a:lstStyle/>
        <a:p>
          <a:r>
            <a:rPr lang="en-US" b="0" noProof="0" smtClean="0">
              <a:latin typeface="Arial Narrow" pitchFamily="34" charset="0"/>
            </a:rPr>
            <a:t>Overexposure to </a:t>
          </a:r>
        </a:p>
        <a:p>
          <a:r>
            <a:rPr lang="en-US" b="0" noProof="0" smtClean="0">
              <a:latin typeface="Arial Narrow" pitchFamily="34" charset="0"/>
            </a:rPr>
            <a:t>external shocks</a:t>
          </a:r>
          <a:endParaRPr lang="en-US" b="0" noProof="0">
            <a:latin typeface="Arial Narrow" pitchFamily="34" charset="0"/>
          </a:endParaRPr>
        </a:p>
      </dgm:t>
    </dgm:pt>
    <dgm:pt modelId="{8CB5AFE5-B9BB-4655-9DB7-7367F1D10A5F}" type="parTrans" cxnId="{4B752673-CB7F-4B0F-B48D-9C2885FC20BF}">
      <dgm:prSet/>
      <dgm:spPr/>
      <dgm:t>
        <a:bodyPr/>
        <a:lstStyle/>
        <a:p>
          <a:endParaRPr lang="en-US"/>
        </a:p>
      </dgm:t>
    </dgm:pt>
    <dgm:pt modelId="{E07197CD-C593-4B91-89E4-262CC930BE47}" type="sibTrans" cxnId="{4B752673-CB7F-4B0F-B48D-9C2885FC20BF}">
      <dgm:prSet/>
      <dgm:spPr/>
      <dgm:t>
        <a:bodyPr/>
        <a:lstStyle/>
        <a:p>
          <a:endParaRPr lang="en-US"/>
        </a:p>
      </dgm:t>
    </dgm:pt>
    <dgm:pt modelId="{C8CB04C5-BABC-46DF-B823-6DBD7E3CE700}">
      <dgm:prSet phldrT="[Texto]"/>
      <dgm:spPr/>
      <dgm:t>
        <a:bodyPr/>
        <a:lstStyle/>
        <a:p>
          <a:r>
            <a:rPr lang="en-US" b="0" noProof="0" smtClean="0">
              <a:latin typeface="Arial Narrow" pitchFamily="34" charset="0"/>
            </a:rPr>
            <a:t>Frequent non-country specific  crisis and sudden stops</a:t>
          </a:r>
          <a:endParaRPr lang="en-US" b="0" noProof="0">
            <a:latin typeface="Arial Narrow" pitchFamily="34" charset="0"/>
          </a:endParaRPr>
        </a:p>
      </dgm:t>
    </dgm:pt>
    <dgm:pt modelId="{590F51F1-96E0-45AA-8183-0C22ECA5968E}" type="parTrans" cxnId="{20DFE718-DDA3-494E-8A0A-B082DB2CC2AB}">
      <dgm:prSet/>
      <dgm:spPr/>
      <dgm:t>
        <a:bodyPr/>
        <a:lstStyle/>
        <a:p>
          <a:endParaRPr lang="en-US"/>
        </a:p>
      </dgm:t>
    </dgm:pt>
    <dgm:pt modelId="{2D478E4E-5122-4C0B-B85E-70AAD021AB4F}" type="sibTrans" cxnId="{20DFE718-DDA3-494E-8A0A-B082DB2CC2AB}">
      <dgm:prSet/>
      <dgm:spPr/>
      <dgm:t>
        <a:bodyPr/>
        <a:lstStyle/>
        <a:p>
          <a:endParaRPr lang="en-US"/>
        </a:p>
      </dgm:t>
    </dgm:pt>
    <dgm:pt modelId="{2F2ACA97-8A9C-4851-9086-D3823D4274BA}" type="pres">
      <dgm:prSet presAssocID="{32275266-36C9-479F-B277-671E17D2BF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0B3A7C-25FB-4C62-A3D1-9AD74716C388}" type="pres">
      <dgm:prSet presAssocID="{32275266-36C9-479F-B277-671E17D2BF4C}" presName="cycle" presStyleCnt="0"/>
      <dgm:spPr/>
      <dgm:t>
        <a:bodyPr/>
        <a:lstStyle/>
        <a:p>
          <a:endParaRPr lang="en-US"/>
        </a:p>
      </dgm:t>
    </dgm:pt>
    <dgm:pt modelId="{4A8FAC3E-EA43-42A6-937B-C7B45E0CB44E}" type="pres">
      <dgm:prSet presAssocID="{D1BB2C09-6133-4DCD-88EE-7C947A1D0BC0}" presName="nodeFirstNode" presStyleLbl="node1" presStyleIdx="0" presStyleCnt="4" custScaleX="89589" custScaleY="79052" custRadScaleRad="98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F8699-64D2-456C-A8A8-7223745A5CAB}" type="pres">
      <dgm:prSet presAssocID="{957A9821-1926-4051-B47C-63C03E8299F8}" presName="sibTransFirstNode" presStyleLbl="bgShp" presStyleIdx="0" presStyleCnt="1" custLinFactNeighborX="-170" custLinFactNeighborY="-442"/>
      <dgm:spPr/>
      <dgm:t>
        <a:bodyPr/>
        <a:lstStyle/>
        <a:p>
          <a:endParaRPr lang="en-US"/>
        </a:p>
      </dgm:t>
    </dgm:pt>
    <dgm:pt modelId="{24798440-05A6-43CE-A266-77BA4AAD2E49}" type="pres">
      <dgm:prSet presAssocID="{DB466E92-277F-497A-9210-A4BF28C26BB2}" presName="nodeFollowingNodes" presStyleLbl="node1" presStyleIdx="1" presStyleCnt="4" custScaleX="89589" custScaleY="79052" custRadScaleRad="116442" custRadScaleInc="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6C19E-678A-4335-9917-D9EC147E7AAC}" type="pres">
      <dgm:prSet presAssocID="{06BCD27C-4623-49C3-B63C-D556FDE94F20}" presName="nodeFollowingNodes" presStyleLbl="node1" presStyleIdx="2" presStyleCnt="4" custScaleX="89589" custScaleY="79052" custRadScaleRad="109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B2E45-B2CE-40F0-9ED5-21DFC9DD7D6F}" type="pres">
      <dgm:prSet presAssocID="{C8CB04C5-BABC-46DF-B823-6DBD7E3CE700}" presName="nodeFollowingNodes" presStyleLbl="node1" presStyleIdx="3" presStyleCnt="4" custScaleX="89589" custScaleY="79052" custRadScaleRad="120323" custRadScaleInc="-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752673-CB7F-4B0F-B48D-9C2885FC20BF}" srcId="{32275266-36C9-479F-B277-671E17D2BF4C}" destId="{06BCD27C-4623-49C3-B63C-D556FDE94F20}" srcOrd="2" destOrd="0" parTransId="{8CB5AFE5-B9BB-4655-9DB7-7367F1D10A5F}" sibTransId="{E07197CD-C593-4B91-89E4-262CC930BE47}"/>
    <dgm:cxn modelId="{19224B0B-CB91-4A24-971C-C2B0B1409811}" srcId="{32275266-36C9-479F-B277-671E17D2BF4C}" destId="{D1BB2C09-6133-4DCD-88EE-7C947A1D0BC0}" srcOrd="0" destOrd="0" parTransId="{E78AE95E-0702-49AE-8E44-0DDCC681B54F}" sibTransId="{957A9821-1926-4051-B47C-63C03E8299F8}"/>
    <dgm:cxn modelId="{B1D834C6-81E1-47F7-819E-F2B8654D4CA5}" type="presOf" srcId="{C8CB04C5-BABC-46DF-B823-6DBD7E3CE700}" destId="{772B2E45-B2CE-40F0-9ED5-21DFC9DD7D6F}" srcOrd="0" destOrd="0" presId="urn:microsoft.com/office/officeart/2005/8/layout/cycle3"/>
    <dgm:cxn modelId="{6A0057CE-D62B-48DC-9F54-2A84357F9FC0}" type="presOf" srcId="{D1BB2C09-6133-4DCD-88EE-7C947A1D0BC0}" destId="{4A8FAC3E-EA43-42A6-937B-C7B45E0CB44E}" srcOrd="0" destOrd="0" presId="urn:microsoft.com/office/officeart/2005/8/layout/cycle3"/>
    <dgm:cxn modelId="{B55A64CD-5E57-431F-8CD3-83E6CE189F2D}" type="presOf" srcId="{DB466E92-277F-497A-9210-A4BF28C26BB2}" destId="{24798440-05A6-43CE-A266-77BA4AAD2E49}" srcOrd="0" destOrd="0" presId="urn:microsoft.com/office/officeart/2005/8/layout/cycle3"/>
    <dgm:cxn modelId="{20DFE718-DDA3-494E-8A0A-B082DB2CC2AB}" srcId="{32275266-36C9-479F-B277-671E17D2BF4C}" destId="{C8CB04C5-BABC-46DF-B823-6DBD7E3CE700}" srcOrd="3" destOrd="0" parTransId="{590F51F1-96E0-45AA-8183-0C22ECA5968E}" sibTransId="{2D478E4E-5122-4C0B-B85E-70AAD021AB4F}"/>
    <dgm:cxn modelId="{D5326245-27CB-4088-882F-CF7110625FE0}" type="presOf" srcId="{957A9821-1926-4051-B47C-63C03E8299F8}" destId="{B1EF8699-64D2-456C-A8A8-7223745A5CAB}" srcOrd="0" destOrd="0" presId="urn:microsoft.com/office/officeart/2005/8/layout/cycle3"/>
    <dgm:cxn modelId="{BBB31591-6BFE-4C83-B4AA-94461C7D9EE9}" type="presOf" srcId="{32275266-36C9-479F-B277-671E17D2BF4C}" destId="{2F2ACA97-8A9C-4851-9086-D3823D4274BA}" srcOrd="0" destOrd="0" presId="urn:microsoft.com/office/officeart/2005/8/layout/cycle3"/>
    <dgm:cxn modelId="{67D2D4EF-F355-4498-A8F9-6EDCE85E9B07}" srcId="{32275266-36C9-479F-B277-671E17D2BF4C}" destId="{DB466E92-277F-497A-9210-A4BF28C26BB2}" srcOrd="1" destOrd="0" parTransId="{37BD14AD-0331-4013-9AD5-089DC00EF075}" sibTransId="{36C1CC7C-654F-461D-8D45-50F96CE53813}"/>
    <dgm:cxn modelId="{F7D1D024-5D08-4A07-9A16-ACE8C75CCF2E}" type="presOf" srcId="{06BCD27C-4623-49C3-B63C-D556FDE94F20}" destId="{A9A6C19E-678A-4335-9917-D9EC147E7AAC}" srcOrd="0" destOrd="0" presId="urn:microsoft.com/office/officeart/2005/8/layout/cycle3"/>
    <dgm:cxn modelId="{26593C1E-83F1-475F-AD1E-3684407A3309}" type="presParOf" srcId="{2F2ACA97-8A9C-4851-9086-D3823D4274BA}" destId="{BC0B3A7C-25FB-4C62-A3D1-9AD74716C388}" srcOrd="0" destOrd="0" presId="urn:microsoft.com/office/officeart/2005/8/layout/cycle3"/>
    <dgm:cxn modelId="{B5F8AFB0-D24B-479B-9378-3496AC5EFF9C}" type="presParOf" srcId="{BC0B3A7C-25FB-4C62-A3D1-9AD74716C388}" destId="{4A8FAC3E-EA43-42A6-937B-C7B45E0CB44E}" srcOrd="0" destOrd="0" presId="urn:microsoft.com/office/officeart/2005/8/layout/cycle3"/>
    <dgm:cxn modelId="{6AC7EDF1-A096-4102-9EF5-A7288E7B19BB}" type="presParOf" srcId="{BC0B3A7C-25FB-4C62-A3D1-9AD74716C388}" destId="{B1EF8699-64D2-456C-A8A8-7223745A5CAB}" srcOrd="1" destOrd="0" presId="urn:microsoft.com/office/officeart/2005/8/layout/cycle3"/>
    <dgm:cxn modelId="{4A7345FC-470A-4781-8B95-C3FDBAB568BA}" type="presParOf" srcId="{BC0B3A7C-25FB-4C62-A3D1-9AD74716C388}" destId="{24798440-05A6-43CE-A266-77BA4AAD2E49}" srcOrd="2" destOrd="0" presId="urn:microsoft.com/office/officeart/2005/8/layout/cycle3"/>
    <dgm:cxn modelId="{501F464E-2184-4914-A800-D0DC364D1C3F}" type="presParOf" srcId="{BC0B3A7C-25FB-4C62-A3D1-9AD74716C388}" destId="{A9A6C19E-678A-4335-9917-D9EC147E7AAC}" srcOrd="3" destOrd="0" presId="urn:microsoft.com/office/officeart/2005/8/layout/cycle3"/>
    <dgm:cxn modelId="{761A21CA-97D1-4BD5-9608-975863523C58}" type="presParOf" srcId="{BC0B3A7C-25FB-4C62-A3D1-9AD74716C388}" destId="{772B2E45-B2CE-40F0-9ED5-21DFC9DD7D6F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F8699-64D2-456C-A8A8-7223745A5CAB}">
      <dsp:nvSpPr>
        <dsp:cNvPr id="0" name=""/>
        <dsp:cNvSpPr/>
      </dsp:nvSpPr>
      <dsp:spPr>
        <a:xfrm>
          <a:off x="1957663" y="50803"/>
          <a:ext cx="5009933" cy="5009933"/>
        </a:xfrm>
        <a:prstGeom prst="circularArrow">
          <a:avLst>
            <a:gd name="adj1" fmla="val 4668"/>
            <a:gd name="adj2" fmla="val 272909"/>
            <a:gd name="adj3" fmla="val 13246984"/>
            <a:gd name="adj4" fmla="val 17754331"/>
            <a:gd name="adj5" fmla="val 4847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A8FAC3E-EA43-42A6-937B-C7B45E0CB44E}">
      <dsp:nvSpPr>
        <dsp:cNvPr id="0" name=""/>
        <dsp:cNvSpPr/>
      </dsp:nvSpPr>
      <dsp:spPr>
        <a:xfrm>
          <a:off x="2986629" y="210139"/>
          <a:ext cx="2969035" cy="13099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noProof="0" smtClean="0">
              <a:latin typeface="Arial Narrow" pitchFamily="34" charset="0"/>
            </a:rPr>
            <a:t>Underdeveloped domestic financial markets</a:t>
          </a:r>
          <a:endParaRPr lang="en-US" sz="2100" b="0" kern="1200" noProof="0">
            <a:latin typeface="Arial Narrow" pitchFamily="34" charset="0"/>
          </a:endParaRPr>
        </a:p>
      </dsp:txBody>
      <dsp:txXfrm>
        <a:off x="3050574" y="274084"/>
        <a:ext cx="2841145" cy="1182026"/>
      </dsp:txXfrm>
    </dsp:sp>
    <dsp:sp modelId="{24798440-05A6-43CE-A266-77BA4AAD2E49}">
      <dsp:nvSpPr>
        <dsp:cNvPr id="0" name=""/>
        <dsp:cNvSpPr/>
      </dsp:nvSpPr>
      <dsp:spPr>
        <a:xfrm>
          <a:off x="5081219" y="1992630"/>
          <a:ext cx="2969035" cy="13099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noProof="0" smtClean="0">
              <a:latin typeface="Arial Narrow" pitchFamily="34" charset="0"/>
            </a:rPr>
            <a:t>Reliance on foreign funding and less capacity to issue domestic currency debt</a:t>
          </a:r>
          <a:endParaRPr lang="en-US" sz="2100" b="0" kern="1200" noProof="0">
            <a:latin typeface="Arial Narrow" pitchFamily="34" charset="0"/>
          </a:endParaRPr>
        </a:p>
      </dsp:txBody>
      <dsp:txXfrm>
        <a:off x="5145164" y="2056575"/>
        <a:ext cx="2841145" cy="1182026"/>
      </dsp:txXfrm>
    </dsp:sp>
    <dsp:sp modelId="{A9A6C19E-678A-4335-9917-D9EC147E7AAC}">
      <dsp:nvSpPr>
        <dsp:cNvPr id="0" name=""/>
        <dsp:cNvSpPr/>
      </dsp:nvSpPr>
      <dsp:spPr>
        <a:xfrm>
          <a:off x="2986629" y="3947585"/>
          <a:ext cx="2969035" cy="13099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noProof="0" smtClean="0">
              <a:latin typeface="Arial Narrow" pitchFamily="34" charset="0"/>
            </a:rPr>
            <a:t>Overexposure to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noProof="0" smtClean="0">
              <a:latin typeface="Arial Narrow" pitchFamily="34" charset="0"/>
            </a:rPr>
            <a:t>external shocks</a:t>
          </a:r>
          <a:endParaRPr lang="en-US" sz="2100" b="0" kern="1200" noProof="0">
            <a:latin typeface="Arial Narrow" pitchFamily="34" charset="0"/>
          </a:endParaRPr>
        </a:p>
      </dsp:txBody>
      <dsp:txXfrm>
        <a:off x="3050574" y="4011530"/>
        <a:ext cx="2841145" cy="1182026"/>
      </dsp:txXfrm>
    </dsp:sp>
    <dsp:sp modelId="{772B2E45-B2CE-40F0-9ED5-21DFC9DD7D6F}">
      <dsp:nvSpPr>
        <dsp:cNvPr id="0" name=""/>
        <dsp:cNvSpPr/>
      </dsp:nvSpPr>
      <dsp:spPr>
        <a:xfrm>
          <a:off x="822220" y="1992627"/>
          <a:ext cx="2969035" cy="13099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noProof="0" smtClean="0">
              <a:latin typeface="Arial Narrow" pitchFamily="34" charset="0"/>
            </a:rPr>
            <a:t>Frequent non-country specific  crisis and sudden stops</a:t>
          </a:r>
          <a:endParaRPr lang="en-US" sz="2100" b="0" kern="1200" noProof="0">
            <a:latin typeface="Arial Narrow" pitchFamily="34" charset="0"/>
          </a:endParaRPr>
        </a:p>
      </dsp:txBody>
      <dsp:txXfrm>
        <a:off x="886165" y="2056572"/>
        <a:ext cx="2841145" cy="1182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lnSpc>
                <a:spcPct val="120000"/>
              </a:lnSpc>
              <a:buFont typeface="Wingdings" pitchFamily="2" charset="2"/>
              <a:buNone/>
              <a:defRPr sz="1300">
                <a:solidFill>
                  <a:srgbClr val="0000FF"/>
                </a:solidFill>
                <a:latin typeface="Arial Narrow" pitchFamily="34" charset="0"/>
                <a:sym typeface="Symbol" pitchFamily="18" charset="2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lnSpc>
                <a:spcPct val="120000"/>
              </a:lnSpc>
              <a:buFont typeface="Wingdings" pitchFamily="2" charset="2"/>
              <a:buNone/>
              <a:defRPr sz="1300">
                <a:solidFill>
                  <a:srgbClr val="0000FF"/>
                </a:solidFill>
                <a:latin typeface="Arial Narrow" pitchFamily="34" charset="0"/>
                <a:sym typeface="Symbol" pitchFamily="18" charset="2"/>
              </a:defRPr>
            </a:lvl1pPr>
          </a:lstStyle>
          <a:p>
            <a:pPr>
              <a:defRPr/>
            </a:pPr>
            <a:fld id="{3367ADD5-C844-419A-93B2-EC9D23E20214}" type="datetimeFigureOut">
              <a:rPr lang="es-ES"/>
              <a:pPr>
                <a:defRPr/>
              </a:pPr>
              <a:t>09/06/2014</a:t>
            </a:fld>
            <a:endParaRPr lang="es-E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lnSpc>
                <a:spcPct val="120000"/>
              </a:lnSpc>
              <a:buFont typeface="Wingdings" pitchFamily="2" charset="2"/>
              <a:buNone/>
              <a:defRPr sz="1300">
                <a:solidFill>
                  <a:srgbClr val="0000FF"/>
                </a:solidFill>
                <a:latin typeface="Arial Narrow" pitchFamily="34" charset="0"/>
                <a:sym typeface="Symbol" pitchFamily="18" charset="2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lnSpc>
                <a:spcPct val="120000"/>
              </a:lnSpc>
              <a:buFont typeface="Wingdings" pitchFamily="2" charset="2"/>
              <a:buNone/>
              <a:defRPr sz="1300">
                <a:solidFill>
                  <a:srgbClr val="0000FF"/>
                </a:solidFill>
                <a:latin typeface="Arial Narrow" pitchFamily="34" charset="0"/>
                <a:sym typeface="Symbol" pitchFamily="18" charset="2"/>
              </a:defRPr>
            </a:lvl1pPr>
          </a:lstStyle>
          <a:p>
            <a:pPr>
              <a:defRPr/>
            </a:pPr>
            <a:fld id="{9E0909C0-8A6F-41E7-8B8A-95DC5F9523E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0268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lnSpc>
                <a:spcPct val="120000"/>
              </a:lnSpc>
              <a:buFont typeface="Wingdings" pitchFamily="2" charset="2"/>
              <a:buNone/>
              <a:defRPr sz="1300">
                <a:solidFill>
                  <a:srgbClr val="0000FF"/>
                </a:solidFill>
                <a:latin typeface="Arial Narrow" pitchFamily="34" charset="0"/>
                <a:sym typeface="Symbol" pitchFamily="18" charset="2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lnSpc>
                <a:spcPct val="120000"/>
              </a:lnSpc>
              <a:buFont typeface="Wingdings" pitchFamily="2" charset="2"/>
              <a:buNone/>
              <a:defRPr sz="1300">
                <a:solidFill>
                  <a:srgbClr val="0000FF"/>
                </a:solidFill>
                <a:latin typeface="Arial Narrow" pitchFamily="34" charset="0"/>
                <a:sym typeface="Symbol" pitchFamily="18" charset="2"/>
              </a:defRPr>
            </a:lvl1pPr>
          </a:lstStyle>
          <a:p>
            <a:pPr>
              <a:defRPr/>
            </a:pPr>
            <a:fld id="{503DFCC4-7D41-4973-A658-9CEC0A149969}" type="datetimeFigureOut">
              <a:rPr lang="es-ES"/>
              <a:pPr>
                <a:defRPr/>
              </a:pPr>
              <a:t>09/06/2014</a:t>
            </a:fld>
            <a:endParaRPr lang="es-E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lnSpc>
                <a:spcPct val="120000"/>
              </a:lnSpc>
              <a:buFont typeface="Wingdings" pitchFamily="2" charset="2"/>
              <a:buNone/>
              <a:defRPr sz="1300">
                <a:solidFill>
                  <a:srgbClr val="0000FF"/>
                </a:solidFill>
                <a:latin typeface="Arial Narrow" pitchFamily="34" charset="0"/>
                <a:sym typeface="Symbol" pitchFamily="18" charset="2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lnSpc>
                <a:spcPct val="120000"/>
              </a:lnSpc>
              <a:buFont typeface="Wingdings" pitchFamily="2" charset="2"/>
              <a:buNone/>
              <a:defRPr sz="1300">
                <a:solidFill>
                  <a:srgbClr val="0000FF"/>
                </a:solidFill>
                <a:latin typeface="Arial Narrow" pitchFamily="34" charset="0"/>
                <a:sym typeface="Symbol" pitchFamily="18" charset="2"/>
              </a:defRPr>
            </a:lvl1pPr>
          </a:lstStyle>
          <a:p>
            <a:pPr>
              <a:defRPr/>
            </a:pPr>
            <a:fld id="{6864702C-E8BB-40FE-9496-AB97406B34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42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92D921-624A-47BF-A5F6-847174856042}" type="slidenum">
              <a:rPr lang="es-ES" smtClean="0">
                <a:solidFill>
                  <a:srgbClr val="000000"/>
                </a:solidFill>
              </a:rPr>
              <a:pPr eaLnBrk="1" hangingPunct="1"/>
              <a:t>1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UY" noProof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UY" noProof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UY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UY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92D921-624A-47BF-A5F6-847174856042}" type="slidenum">
              <a:rPr lang="es-ES" smtClean="0">
                <a:solidFill>
                  <a:srgbClr val="000000"/>
                </a:solidFill>
              </a:rPr>
              <a:pPr eaLnBrk="1" hangingPunct="1"/>
              <a:t>23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UY" noProof="1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390FA-E683-46B8-803B-7D698F811E3A}" type="datetime1">
              <a:rPr lang="es-UY" smtClean="0"/>
              <a:t>09/06/2014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6C986-E547-4EF8-BB82-EAA8F68FD4B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13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A245E-E9F4-42A3-80E8-7473EF477E14}" type="datetime1">
              <a:rPr lang="es-UY" smtClean="0"/>
              <a:t>09/06/2014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444E1-6CCD-408E-9840-69B2BD2A23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81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F78C-F542-4BA7-B1CB-FE6DA64877C6}" type="datetime1">
              <a:rPr lang="es-UY" smtClean="0"/>
              <a:t>09/06/2014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18682-FC30-406E-B110-F3F0411DEAF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402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90E8B-64B9-4155-835A-8A33EF8C73C6}" type="datetime1">
              <a:rPr lang="es-UY" smtClean="0"/>
              <a:t>09/06/2014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DFC43-3AD3-40FD-9DD9-54A42C0B4B4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358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0B17-F307-4C32-801A-386CA32FA642}" type="datetime1">
              <a:rPr lang="es-UY" smtClean="0"/>
              <a:t>09/06/2014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6EB9B-A044-472D-9A1C-9A5ABE8B1D1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92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21918-91C5-434D-B316-E038C0F6A694}" type="datetime1">
              <a:rPr lang="es-UY" smtClean="0"/>
              <a:t>09/06/2014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426A7-C1A1-431D-88D1-6020199BC61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056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7215C-1C26-4086-90B5-9DE38EEF1292}" type="datetime1">
              <a:rPr lang="es-UY" smtClean="0"/>
              <a:t>09/06/2014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D0204-175F-439F-8991-F5D3092A9DD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990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30090-0C55-48C9-A452-B37EFCA960FC}" type="datetime1">
              <a:rPr lang="es-UY" smtClean="0"/>
              <a:t>09/06/2014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6DA05-31B2-438D-BB48-741F7D9E4B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067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0BA9-CF7B-4CB3-8ADD-84CA30328A77}" type="datetime1">
              <a:rPr lang="es-UY" smtClean="0"/>
              <a:t>09/06/2014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F218A-E7F4-438E-A580-73A8D00759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70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B45A-8BC4-48AD-8AB5-84BC9569C17D}" type="datetime1">
              <a:rPr lang="es-UY" smtClean="0"/>
              <a:t>09/06/2014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E638-87EA-457D-B33F-4D7A53461F1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368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B62FE-3CA3-407D-BDAF-D27A5781003E}" type="datetime1">
              <a:rPr lang="es-UY" smtClean="0"/>
              <a:t>09/06/2014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19B46-73A8-4F24-8CD8-5BFF80690A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61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E762B-972E-47CA-BDB6-911DBC97F75A}" type="datetime1">
              <a:rPr lang="es-UY" smtClean="0"/>
              <a:t>09/06/2014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0B2CD-471C-46D6-8499-3F4BAAF043D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957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1CBEA-77E4-4664-B902-321180313C14}" type="datetime1">
              <a:rPr lang="es-UY" smtClean="0"/>
              <a:t>09/06/2014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FEF1-BF86-4235-8904-4617F7FFC5B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640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44CC9-5C0A-4586-970A-99C4CB666B84}" type="datetime1">
              <a:rPr lang="es-UY" smtClean="0"/>
              <a:t>09/06/2014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67507-1560-472E-BB28-8F6D51F146B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078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6C3B2-C29D-46D1-B288-43949CB4C552}" type="datetime1">
              <a:rPr lang="es-UY" smtClean="0"/>
              <a:t>09/06/2014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78F8E-F3F5-4A80-A3BE-CA513BFD20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575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01D98-A954-43F0-85BB-23D3A66CA49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42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9CD2A-1B5E-43FC-A404-22B1A615D67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88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8CDC9-C225-4978-A645-31AC35E9CB4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45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6AB9D-3A58-4855-ADD1-B554A218673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5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5A300-B1E4-413E-99F0-C2E1FC15EC9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63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808C1-01D1-401E-B683-1CD44EC1B37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54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527E9-CDEE-4A69-8CB3-6ABA93D07A5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1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6188F-CAB5-46EA-98D9-20DD67DB1123}" type="datetime1">
              <a:rPr lang="es-UY" smtClean="0"/>
              <a:t>09/06/2014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576A4-9277-42F3-B34F-C161F92D021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451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47310-8CF2-4688-AE5B-2CEC17FD93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51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F2FD6-D329-43FD-870B-6F16DE04AB9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87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ECF53-FDD2-4D77-88D5-F51DF3AC835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78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19B41-0E1A-4719-9848-EEDDE958C2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81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54438-55B3-4D7E-9605-5B86AA6186D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62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C9FD1-8BEE-4839-8B30-B1B2C946D6F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0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14639-C406-42C9-9F59-2D453950581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70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FABD2-862F-4BAB-8A38-681BB5D348A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162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33C95-FD79-4FF2-90AB-FF634F9FD7F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96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30B28-CFE0-4D3A-8D04-C8140475575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5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5C276-D555-4DF3-81E2-729EAEFE1CC8}" type="datetime1">
              <a:rPr lang="es-UY" smtClean="0"/>
              <a:t>09/06/2014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FFA0F-F0D3-47EA-A027-7D5A6472AB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9733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364B-11A7-498A-95BE-79FC26C7D1D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85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12594-E036-46F5-A4CC-815CE502D5A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26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2976D-E1B3-4958-AE16-6131E7C28F6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67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22DC7-4F79-4B6E-B937-E2DD1D0979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06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33FF-04A4-4860-ABED-4D38BEECE86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8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CFF0A-97FF-4F56-B7CD-6CCADA343E6D}" type="datetime1">
              <a:rPr lang="es-UY" smtClean="0"/>
              <a:t>09/06/2014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7C196-7425-4C39-8FCB-8D8E5B5766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44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E5634-1E04-468A-BD12-DF81C14AF13D}" type="datetime1">
              <a:rPr lang="es-UY" smtClean="0"/>
              <a:t>09/06/2014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C157E-D13C-4DAE-A350-D42F4F2980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70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E96CC-5DC9-4252-899D-2F494061C0FB}" type="datetime1">
              <a:rPr lang="es-UY" smtClean="0"/>
              <a:t>09/06/2014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D2CD6-3100-41D7-BE00-E80B8D1CACE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4930C-BE88-4B72-B487-F81C9FBC524B}" type="datetime1">
              <a:rPr lang="es-UY" smtClean="0"/>
              <a:t>09/06/2014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342FA-22F5-4681-88FF-9C5CD4D5FAD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6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6C2D8-5257-4CEE-8A12-18FD2AF6A580}" type="datetime1">
              <a:rPr lang="es-UY" smtClean="0"/>
              <a:t>09/06/2014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F82BB-011F-408E-8715-335079EEA43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077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BB4A0800-7C28-4D54-8D95-2AAA4F3EF703}" type="datetime1">
              <a:rPr lang="es-UY" smtClean="0"/>
              <a:t>09/06/2014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39BEE1A-39BB-45BB-84AE-482E127A36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5E28AB3-BF06-49F2-9C43-64A09F60454F}" type="datetime1">
              <a:rPr lang="es-UY" smtClean="0"/>
              <a:t>09/06/2014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C764974-C406-450A-B64C-1358CA0D164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D329A17-A5F7-4433-9012-FDB6F184377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4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3B212D1-AB33-4851-998B-81A80D9E6C2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0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64681" y="1517853"/>
            <a:ext cx="7088188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>
              <a:defRPr/>
            </a:pPr>
            <a:r>
              <a:rPr lang="en-US" sz="4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Domestic Markets and Financial Stability in Emerging Economies</a:t>
            </a:r>
            <a:endParaRPr lang="en-US" sz="4000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Mario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Bergara</a:t>
            </a:r>
            <a:endParaRPr 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n-US" sz="2800" i="1" dirty="0">
                <a:solidFill>
                  <a:srgbClr val="000000"/>
                </a:solidFill>
                <a:latin typeface="Arial Narrow" pitchFamily="34" charset="0"/>
              </a:rPr>
              <a:t>Central Bank of </a:t>
            </a:r>
            <a:r>
              <a:rPr lang="en-US" sz="2800" i="1" dirty="0" smtClean="0">
                <a:solidFill>
                  <a:srgbClr val="000000"/>
                </a:solidFill>
                <a:latin typeface="Arial Narrow" pitchFamily="34" charset="0"/>
              </a:rPr>
              <a:t>Uruguay</a:t>
            </a:r>
            <a:endParaRPr lang="en-US" sz="2800" i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4213" y="5433372"/>
            <a:ext cx="7704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Arial Narrow" pitchFamily="34" charset="0"/>
              </a:rPr>
              <a:t>19</a:t>
            </a:r>
            <a:r>
              <a:rPr lang="en-US" sz="2400" i="1" baseline="30000" dirty="0" smtClean="0">
                <a:solidFill>
                  <a:srgbClr val="000000"/>
                </a:solidFill>
                <a:latin typeface="Arial Narrow" pitchFamily="34" charset="0"/>
              </a:rPr>
              <a:t>th</a:t>
            </a:r>
            <a:r>
              <a:rPr lang="en-US" sz="2400" i="1" dirty="0" smtClean="0">
                <a:solidFill>
                  <a:srgbClr val="000000"/>
                </a:solidFill>
                <a:latin typeface="Arial Narrow" pitchFamily="34" charset="0"/>
              </a:rPr>
              <a:t> Dubrovnik Economic Conference</a:t>
            </a:r>
          </a:p>
          <a:p>
            <a:pPr algn="ctr"/>
            <a:r>
              <a:rPr lang="es-ES" sz="2400" i="1" dirty="0" smtClean="0">
                <a:solidFill>
                  <a:srgbClr val="000000"/>
                </a:solidFill>
                <a:latin typeface="Arial Narrow" pitchFamily="34" charset="0"/>
              </a:rPr>
              <a:t>June 13, 2013</a:t>
            </a:r>
            <a:endParaRPr lang="es-ES" sz="2400" i="1" noProof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36560" y="1417641"/>
            <a:ext cx="8655050" cy="5078313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801688" lvl="1" indent="-350838" eaLnBrk="1" hangingPunct="1">
              <a:lnSpc>
                <a:spcPct val="90000"/>
              </a:lnSpc>
              <a:spcBef>
                <a:spcPct val="0"/>
              </a:spcBef>
              <a:buSzPct val="75000"/>
              <a:buFontTx/>
              <a:buBlip>
                <a:blip r:embed="rId2"/>
              </a:buBlip>
            </a:pPr>
            <a:r>
              <a:rPr lang="en-US" sz="2000" dirty="0" smtClean="0"/>
              <a:t>Central Banks in emerging economies have use reserve requirements and caps on foreign exchange positions to limit potential imbalances derived by surges in short-term capital inflows</a:t>
            </a:r>
          </a:p>
          <a:p>
            <a:pPr marL="801688" lvl="1" indent="-350838" eaLnBrk="1" hangingPunct="1">
              <a:lnSpc>
                <a:spcPct val="90000"/>
              </a:lnSpc>
              <a:spcBef>
                <a:spcPct val="0"/>
              </a:spcBef>
              <a:buSzPct val="75000"/>
              <a:buFontTx/>
              <a:buBlip>
                <a:blip r:embed="rId2"/>
              </a:buBlip>
            </a:pPr>
            <a:endParaRPr lang="en-US" sz="2000" dirty="0" smtClean="0"/>
          </a:p>
          <a:p>
            <a:pPr marL="801688" lvl="1" indent="-350838" eaLnBrk="1" hangingPunct="1">
              <a:lnSpc>
                <a:spcPct val="90000"/>
              </a:lnSpc>
              <a:spcBef>
                <a:spcPct val="0"/>
              </a:spcBef>
              <a:buSzPct val="75000"/>
              <a:buFontTx/>
              <a:buBlip>
                <a:blip r:embed="rId2"/>
              </a:buBlip>
            </a:pPr>
            <a:r>
              <a:rPr lang="en-US" sz="2000" dirty="0" err="1"/>
              <a:t>Macroprudential</a:t>
            </a:r>
            <a:r>
              <a:rPr lang="en-US" sz="2000" dirty="0"/>
              <a:t> instruments to limit the exposure of the financial system to systemic risks</a:t>
            </a:r>
          </a:p>
          <a:p>
            <a:pPr marL="801688" lvl="1" indent="-350838" eaLnBrk="1" hangingPunct="1">
              <a:lnSpc>
                <a:spcPct val="90000"/>
              </a:lnSpc>
              <a:spcBef>
                <a:spcPct val="0"/>
              </a:spcBef>
              <a:buSzPct val="75000"/>
              <a:buFontTx/>
              <a:buBlip>
                <a:blip r:embed="rId2"/>
              </a:buBlip>
            </a:pPr>
            <a:endParaRPr lang="en-US" sz="2000" dirty="0" smtClean="0"/>
          </a:p>
          <a:p>
            <a:pPr marL="801688" lvl="1" indent="-350838" eaLnBrk="1" hangingPunct="1">
              <a:lnSpc>
                <a:spcPct val="90000"/>
              </a:lnSpc>
              <a:spcBef>
                <a:spcPct val="0"/>
              </a:spcBef>
              <a:buSzPct val="75000"/>
              <a:buFontTx/>
              <a:buBlip>
                <a:blip r:embed="rId2"/>
              </a:buBlip>
            </a:pPr>
            <a:r>
              <a:rPr lang="en-US" sz="2000" dirty="0" smtClean="0"/>
              <a:t>Exchange </a:t>
            </a:r>
            <a:r>
              <a:rPr lang="en-US" sz="2000" dirty="0"/>
              <a:t>rate flexibility acts as an automatic buffer to cushion against external shocks and contribute to provide an adequate incentive structure in the economy </a:t>
            </a:r>
          </a:p>
          <a:p>
            <a:pPr marL="801688" lvl="1" indent="-350838" eaLnBrk="1" hangingPunct="1">
              <a:lnSpc>
                <a:spcPct val="90000"/>
              </a:lnSpc>
              <a:spcBef>
                <a:spcPct val="0"/>
              </a:spcBef>
              <a:buSzPct val="75000"/>
              <a:buFontTx/>
              <a:buBlip>
                <a:blip r:embed="rId2"/>
              </a:buBlip>
            </a:pPr>
            <a:endParaRPr lang="en-US" sz="2000" dirty="0"/>
          </a:p>
          <a:p>
            <a:pPr marL="801688" lvl="1" indent="-350838" eaLnBrk="1" hangingPunct="1">
              <a:lnSpc>
                <a:spcPct val="90000"/>
              </a:lnSpc>
              <a:spcBef>
                <a:spcPct val="0"/>
              </a:spcBef>
              <a:buSzPct val="75000"/>
              <a:buFontTx/>
              <a:buBlip>
                <a:blip r:embed="rId2"/>
              </a:buBlip>
            </a:pPr>
            <a:r>
              <a:rPr lang="en-US" sz="2000" dirty="0"/>
              <a:t>Foreign exchange market intervention: reduce excessive volatility and currency appreciation in the current (circumstantial) financial environment, but not against long term fundamentals</a:t>
            </a:r>
          </a:p>
          <a:p>
            <a:pPr marL="801688" lvl="1" indent="-350838" eaLnBrk="1" hangingPunct="1">
              <a:lnSpc>
                <a:spcPct val="90000"/>
              </a:lnSpc>
              <a:spcBef>
                <a:spcPct val="0"/>
              </a:spcBef>
              <a:buSzPct val="75000"/>
              <a:buFontTx/>
              <a:buBlip>
                <a:blip r:embed="rId2"/>
              </a:buBlip>
            </a:pPr>
            <a:endParaRPr lang="en-US" sz="2000" dirty="0" smtClean="0"/>
          </a:p>
          <a:p>
            <a:pPr marL="801688" lvl="1" indent="-350838" eaLnBrk="1" hangingPunct="1">
              <a:lnSpc>
                <a:spcPct val="90000"/>
              </a:lnSpc>
              <a:spcBef>
                <a:spcPct val="0"/>
              </a:spcBef>
              <a:buSzPct val="75000"/>
              <a:buFontTx/>
              <a:buBlip>
                <a:blip r:embed="rId2"/>
              </a:buBlip>
            </a:pPr>
            <a:r>
              <a:rPr lang="en-US" sz="2000" dirty="0" smtClean="0"/>
              <a:t>The </a:t>
            </a:r>
            <a:r>
              <a:rPr lang="en-US" sz="2000" dirty="0" err="1"/>
              <a:t>macroprudential</a:t>
            </a:r>
            <a:r>
              <a:rPr lang="en-US" sz="2000" dirty="0"/>
              <a:t> perspective contributes with more instruments to deal with short term capital flows, without affecting macroeconomic and financial </a:t>
            </a:r>
            <a:r>
              <a:rPr lang="en-US" sz="2000" dirty="0" smtClean="0"/>
              <a:t>stability</a:t>
            </a:r>
          </a:p>
        </p:txBody>
      </p:sp>
      <p:sp>
        <p:nvSpPr>
          <p:cNvPr id="33795" name="3 CuadroTexto"/>
          <p:cNvSpPr txBox="1">
            <a:spLocks noChangeArrowheads="1"/>
          </p:cNvSpPr>
          <p:nvPr/>
        </p:nvSpPr>
        <p:spPr bwMode="auto">
          <a:xfrm>
            <a:off x="144463" y="836613"/>
            <a:ext cx="8891587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15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15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15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15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15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200" dirty="0">
                <a:solidFill>
                  <a:srgbClr val="000099"/>
                </a:solidFill>
              </a:rPr>
              <a:t>Financial </a:t>
            </a:r>
            <a:r>
              <a:rPr lang="en-US" sz="2200" dirty="0" smtClean="0">
                <a:solidFill>
                  <a:srgbClr val="000099"/>
                </a:solidFill>
              </a:rPr>
              <a:t>Stability and Policy Options</a:t>
            </a:r>
            <a:endParaRPr lang="en-US" sz="2200" dirty="0">
              <a:solidFill>
                <a:srgbClr val="000099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4622" y="140224"/>
            <a:ext cx="20351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Local Markets and Financial </a:t>
            </a:r>
            <a:r>
              <a:rPr lang="en-US" sz="1600" dirty="0" smtClean="0"/>
              <a:t>Stability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53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3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28242684"/>
              </p:ext>
            </p:extLst>
          </p:nvPr>
        </p:nvGraphicFramePr>
        <p:xfrm>
          <a:off x="82422" y="1473200"/>
          <a:ext cx="8985378" cy="533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0" name="Hoja de cálculo" r:id="rId4" imgW="3476568" imgH="2104942" progId="Excel.Sheet.8">
                  <p:embed/>
                </p:oleObj>
              </mc:Choice>
              <mc:Fallback>
                <p:oleObj name="Hoja de cálculo" r:id="rId4" imgW="3476568" imgH="2104942" progId="Excel.Sheet.8">
                  <p:embed/>
                  <p:pic>
                    <p:nvPicPr>
                      <p:cNvPr id="0" name="3 Objeto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2" y="1473200"/>
                        <a:ext cx="8985378" cy="5339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468313" y="1048749"/>
            <a:ext cx="822960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715963">
              <a:lnSpc>
                <a:spcPct val="90000"/>
              </a:lnSpc>
            </a:pPr>
            <a:r>
              <a:rPr lang="en-US" sz="2200" dirty="0">
                <a:solidFill>
                  <a:srgbClr val="000099"/>
                </a:solidFill>
              </a:rPr>
              <a:t>Globalization dampens the role of domestic markets as firewalls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4622" y="140224"/>
            <a:ext cx="20351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Local Markets and Financial </a:t>
            </a:r>
            <a:r>
              <a:rPr lang="en-US" sz="1600" dirty="0" smtClean="0"/>
              <a:t>Stability</a:t>
            </a:r>
            <a:endParaRPr lang="en-US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01138" y="1933129"/>
            <a:ext cx="815341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indent="-446088" defTabSz="808038">
              <a:spcBef>
                <a:spcPct val="4000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 smtClean="0">
                <a:latin typeface="+mn-lt"/>
              </a:rPr>
              <a:t>External </a:t>
            </a:r>
            <a:r>
              <a:rPr lang="en-US" sz="2000" dirty="0">
                <a:latin typeface="+mn-lt"/>
              </a:rPr>
              <a:t>financial episodes directly affect domestic interest rates, weakening the control by the monetary authority.</a:t>
            </a:r>
          </a:p>
          <a:p>
            <a:pPr marL="808038" indent="-446088" defTabSz="808038">
              <a:spcBef>
                <a:spcPct val="4000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 smtClean="0">
                <a:latin typeface="+mn-lt"/>
              </a:rPr>
              <a:t>As </a:t>
            </a:r>
            <a:r>
              <a:rPr lang="en-US" sz="2000" dirty="0">
                <a:latin typeface="+mn-lt"/>
              </a:rPr>
              <a:t>emerging markets yields tend to correlate, non-country specific financial distress equally produces domestic </a:t>
            </a:r>
            <a:r>
              <a:rPr lang="en-US" sz="2000" dirty="0" smtClean="0">
                <a:latin typeface="+mn-lt"/>
              </a:rPr>
              <a:t>turmoil</a:t>
            </a:r>
            <a:endParaRPr lang="en-US" sz="2000" dirty="0">
              <a:latin typeface="+mn-lt"/>
            </a:endParaRPr>
          </a:p>
          <a:p>
            <a:pPr marL="808038" indent="-446088" defTabSz="808038">
              <a:spcBef>
                <a:spcPct val="4000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 smtClean="0">
                <a:latin typeface="+mn-lt"/>
              </a:rPr>
              <a:t>Investment funds </a:t>
            </a:r>
            <a:r>
              <a:rPr lang="en-US" sz="2000" dirty="0">
                <a:latin typeface="+mn-lt"/>
              </a:rPr>
              <a:t>tend to follow pro cyclical herding behaviors in face of bad </a:t>
            </a:r>
            <a:r>
              <a:rPr lang="en-US" sz="2000" dirty="0" smtClean="0">
                <a:latin typeface="+mn-lt"/>
              </a:rPr>
              <a:t>news</a:t>
            </a:r>
            <a:endParaRPr lang="en-US" sz="2000" dirty="0">
              <a:latin typeface="+mn-lt"/>
            </a:endParaRPr>
          </a:p>
          <a:p>
            <a:pPr marL="808038" indent="-446088" defTabSz="808038">
              <a:spcBef>
                <a:spcPct val="4000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>
                <a:latin typeface="+mn-lt"/>
              </a:rPr>
              <a:t>As a result, while domestic financial markets tend to channel home-biased sources of funding in a stable fashion, their development and increasingly global arbitrage might generate some negative side-effects that may have consequences on financial stability if not correctly addressed.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468313" y="989480"/>
            <a:ext cx="82296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715963">
              <a:lnSpc>
                <a:spcPct val="90000"/>
              </a:lnSpc>
            </a:pPr>
            <a:r>
              <a:rPr lang="en-US" sz="2200" dirty="0">
                <a:solidFill>
                  <a:srgbClr val="000099"/>
                </a:solidFill>
              </a:rPr>
              <a:t>Domestic asset prices are increasingly </a:t>
            </a:r>
            <a:r>
              <a:rPr lang="en-US" sz="2200" dirty="0" smtClean="0">
                <a:solidFill>
                  <a:srgbClr val="000099"/>
                </a:solidFill>
              </a:rPr>
              <a:t>determined</a:t>
            </a:r>
          </a:p>
          <a:p>
            <a:pPr defTabSz="715963">
              <a:lnSpc>
                <a:spcPct val="90000"/>
              </a:lnSpc>
            </a:pPr>
            <a:r>
              <a:rPr lang="en-US" sz="2200" dirty="0" smtClean="0">
                <a:solidFill>
                  <a:srgbClr val="000099"/>
                </a:solidFill>
              </a:rPr>
              <a:t>by </a:t>
            </a:r>
            <a:r>
              <a:rPr lang="en-US" sz="2200" dirty="0">
                <a:solidFill>
                  <a:srgbClr val="000099"/>
                </a:solidFill>
              </a:rPr>
              <a:t>external factors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4622" y="140224"/>
            <a:ext cx="20351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Local Markets and Financial </a:t>
            </a:r>
            <a:r>
              <a:rPr lang="en-US" sz="1600" dirty="0" smtClean="0"/>
              <a:t>Stability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09136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088" y="2420938"/>
            <a:ext cx="7489825" cy="863600"/>
          </a:xfrm>
          <a:prstGeom prst="actionButtonBlank">
            <a:avLst/>
          </a:prstGeom>
          <a:solidFill>
            <a:srgbClr val="EAEAEA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 Narrow" pitchFamily="34" charset="0"/>
              </a:rPr>
              <a:t>Domestic Markets and Financial Stability</a:t>
            </a: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2268538" y="1125538"/>
            <a:ext cx="56880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UY" smtClean="0">
              <a:solidFill>
                <a:srgbClr val="000000"/>
              </a:solidFill>
            </a:endParaRPr>
          </a:p>
        </p:txBody>
      </p:sp>
      <p:sp>
        <p:nvSpPr>
          <p:cNvPr id="191497" name="Rectangle 2"/>
          <p:cNvSpPr>
            <a:spLocks noChangeArrowheads="1"/>
          </p:cNvSpPr>
          <p:nvPr/>
        </p:nvSpPr>
        <p:spPr bwMode="auto">
          <a:xfrm>
            <a:off x="446088" y="1054100"/>
            <a:ext cx="8229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s-ES" sz="3200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Outline</a:t>
            </a:r>
            <a:endParaRPr lang="es-ES" sz="32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5125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088" y="4078288"/>
            <a:ext cx="7489825" cy="863600"/>
          </a:xfrm>
          <a:prstGeom prst="actionButtonBlank">
            <a:avLst/>
          </a:prstGeom>
          <a:solidFill>
            <a:srgbClr val="BBE0E3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400" dirty="0" err="1">
                <a:solidFill>
                  <a:srgbClr val="000000"/>
                </a:solidFill>
                <a:latin typeface="Arial Narrow" pitchFamily="34" charset="0"/>
              </a:rPr>
              <a:t>On</a:t>
            </a:r>
            <a:r>
              <a:rPr lang="es-ES_tradnl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s-ES_tradnl" sz="2400" dirty="0" err="1">
                <a:solidFill>
                  <a:srgbClr val="000000"/>
                </a:solidFill>
                <a:latin typeface="Arial Narrow" pitchFamily="34" charset="0"/>
              </a:rPr>
              <a:t>the</a:t>
            </a:r>
            <a:r>
              <a:rPr lang="es-ES_tradnl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s-ES_tradnl" sz="2400" dirty="0" err="1">
                <a:solidFill>
                  <a:srgbClr val="000000"/>
                </a:solidFill>
                <a:latin typeface="Arial Narrow" pitchFamily="34" charset="0"/>
              </a:rPr>
              <a:t>Governance</a:t>
            </a:r>
            <a:r>
              <a:rPr lang="es-ES_tradnl" sz="2400" dirty="0">
                <a:solidFill>
                  <a:srgbClr val="000000"/>
                </a:solidFill>
                <a:latin typeface="Arial Narrow" pitchFamily="34" charset="0"/>
              </a:rPr>
              <a:t> of </a:t>
            </a:r>
            <a:r>
              <a:rPr lang="es-ES_tradnl" sz="2400" dirty="0" err="1">
                <a:solidFill>
                  <a:srgbClr val="000000"/>
                </a:solidFill>
                <a:latin typeface="Arial Narrow" pitchFamily="34" charset="0"/>
              </a:rPr>
              <a:t>Financial</a:t>
            </a:r>
            <a:r>
              <a:rPr lang="es-ES_tradnl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s-ES_tradnl" sz="2400" dirty="0" err="1">
                <a:solidFill>
                  <a:srgbClr val="000000"/>
                </a:solidFill>
                <a:latin typeface="Arial Narrow" pitchFamily="34" charset="0"/>
              </a:rPr>
              <a:t>Stability</a:t>
            </a:r>
            <a:r>
              <a:rPr lang="es-ES_tradnl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s-ES_tradnl" sz="2400" dirty="0" err="1">
                <a:solidFill>
                  <a:srgbClr val="000000"/>
                </a:solidFill>
                <a:latin typeface="Arial Narrow" pitchFamily="34" charset="0"/>
              </a:rPr>
              <a:t>Institutions</a:t>
            </a:r>
            <a:endParaRPr lang="es-ES_tradnl" sz="2400" noProof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08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856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" sz="2200" smtClean="0">
                <a:solidFill>
                  <a:srgbClr val="000099"/>
                </a:solidFill>
              </a:rPr>
              <a:t>Financial Stability in a context of Macroeconomic Stability</a:t>
            </a:r>
          </a:p>
        </p:txBody>
      </p:sp>
      <p:sp>
        <p:nvSpPr>
          <p:cNvPr id="4099" name="AutoShape 6"/>
          <p:cNvSpPr>
            <a:spLocks noChangeArrowheads="1"/>
          </p:cNvSpPr>
          <p:nvPr/>
        </p:nvSpPr>
        <p:spPr bwMode="auto">
          <a:xfrm>
            <a:off x="2268538" y="2266950"/>
            <a:ext cx="4175125" cy="1666875"/>
          </a:xfrm>
          <a:prstGeom prst="triangle">
            <a:avLst>
              <a:gd name="adj" fmla="val 48884"/>
            </a:avLst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6200000" scaled="1"/>
          </a:gra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UY" sz="2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476375" y="1628775"/>
            <a:ext cx="5834063" cy="482600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 smtClean="0">
                <a:solidFill>
                  <a:srgbClr val="000000"/>
                </a:solidFill>
              </a:rPr>
              <a:t>Micro and Macroprudencial Regulation</a:t>
            </a:r>
            <a:endParaRPr lang="es-UY" sz="2400" smtClean="0">
              <a:solidFill>
                <a:srgbClr val="000000"/>
              </a:solidFill>
            </a:endParaRP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4930775" y="4221163"/>
            <a:ext cx="3313113" cy="482600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 smtClean="0">
                <a:solidFill>
                  <a:srgbClr val="000000"/>
                </a:solidFill>
              </a:rPr>
              <a:t>Monetary policy</a:t>
            </a:r>
            <a:endParaRPr lang="es-UY" sz="2400" smtClean="0">
              <a:solidFill>
                <a:srgbClr val="000000"/>
              </a:solidFill>
            </a:endParaRP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538163" y="4221163"/>
            <a:ext cx="3313112" cy="482600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 smtClean="0">
                <a:solidFill>
                  <a:srgbClr val="000000"/>
                </a:solidFill>
              </a:rPr>
              <a:t>Fiscal Policy</a:t>
            </a:r>
            <a:endParaRPr lang="es-UY" sz="2400" smtClean="0">
              <a:solidFill>
                <a:srgbClr val="000000"/>
              </a:solidFill>
            </a:endParaRPr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3635375" y="2843213"/>
            <a:ext cx="1503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2400" b="1" smtClean="0">
                <a:solidFill>
                  <a:srgbClr val="000000"/>
                </a:solidFill>
              </a:rPr>
              <a:t>Financial</a:t>
            </a:r>
          </a:p>
          <a:p>
            <a:pPr algn="ctr" eaLnBrk="1" hangingPunct="1"/>
            <a:r>
              <a:rPr lang="es-ES" sz="2400" b="1" smtClean="0">
                <a:solidFill>
                  <a:srgbClr val="000000"/>
                </a:solidFill>
              </a:rPr>
              <a:t>Stability</a:t>
            </a:r>
            <a:endParaRPr lang="es-UY" sz="2400" b="1" smtClean="0">
              <a:solidFill>
                <a:srgbClr val="000000"/>
              </a:solidFill>
            </a:endParaRPr>
          </a:p>
        </p:txBody>
      </p:sp>
      <p:sp>
        <p:nvSpPr>
          <p:cNvPr id="4104" name="Text Box 3"/>
          <p:cNvSpPr txBox="1">
            <a:spLocks noChangeArrowheads="1"/>
          </p:cNvSpPr>
          <p:nvPr/>
        </p:nvSpPr>
        <p:spPr bwMode="auto">
          <a:xfrm>
            <a:off x="468313" y="4868863"/>
            <a:ext cx="8064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1688" indent="-3508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sz="2000" smtClean="0">
              <a:solidFill>
                <a:srgbClr val="000099"/>
              </a:solidFill>
            </a:endParaRPr>
          </a:p>
          <a:p>
            <a:pPr lvl="1" eaLnBrk="1" hangingPunct="1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en-US" sz="2000" smtClean="0">
                <a:solidFill>
                  <a:srgbClr val="000000"/>
                </a:solidFill>
              </a:rPr>
              <a:t>Identifying relevant systemic risks and addressing externalities</a:t>
            </a:r>
          </a:p>
          <a:p>
            <a:pPr lvl="1" eaLnBrk="1" hangingPunct="1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en-US" sz="2000" smtClean="0">
                <a:solidFill>
                  <a:srgbClr val="000000"/>
                </a:solidFill>
              </a:rPr>
              <a:t>Monetary and fiscal policies can help to mitigate costs of aggregate weaknesses and individual failures</a:t>
            </a:r>
          </a:p>
          <a:p>
            <a:pPr lvl="1" eaLnBrk="1" hangingPunct="1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en-US" sz="2000" smtClean="0">
                <a:solidFill>
                  <a:srgbClr val="000000"/>
                </a:solidFill>
              </a:rPr>
              <a:t>“New issues” for Central Banks and Financial Regulators?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4621" y="140224"/>
            <a:ext cx="29919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On the Governance of Financial Stability Institutions</a:t>
            </a:r>
          </a:p>
        </p:txBody>
      </p:sp>
    </p:spTree>
    <p:extLst>
      <p:ext uri="{BB962C8B-B14F-4D97-AF65-F5344CB8AC3E}">
        <p14:creationId xmlns:p14="http://schemas.microsoft.com/office/powerpoint/2010/main" val="2568347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44463" y="1574800"/>
            <a:ext cx="8820150" cy="5078413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801688" lvl="1" indent="-350838" eaLnBrk="1" hangingPunct="1">
              <a:lnSpc>
                <a:spcPct val="90000"/>
              </a:lnSpc>
              <a:spcBef>
                <a:spcPct val="0"/>
              </a:spcBef>
              <a:buSzPct val="75000"/>
              <a:buFontTx/>
              <a:buBlip>
                <a:blip r:embed="rId2"/>
              </a:buBlip>
            </a:pPr>
            <a:r>
              <a:rPr lang="en-US" sz="2000" dirty="0" smtClean="0"/>
              <a:t>The lack of a macro-systemic approach was clear, but was the micro-prudential regulation working properly?</a:t>
            </a:r>
          </a:p>
          <a:p>
            <a:pPr marL="801688" lvl="1" indent="-350838" eaLnBrk="1" hangingPunct="1">
              <a:lnSpc>
                <a:spcPct val="90000"/>
              </a:lnSpc>
              <a:spcBef>
                <a:spcPct val="0"/>
              </a:spcBef>
              <a:buSzPct val="75000"/>
              <a:buFontTx/>
              <a:buBlip>
                <a:blip r:embed="rId2"/>
              </a:buBlip>
            </a:pPr>
            <a:endParaRPr lang="en-US" sz="2000" dirty="0" smtClean="0"/>
          </a:p>
          <a:p>
            <a:pPr marL="1201738" lvl="2" indent="-350838" eaLnBrk="1" hangingPunct="1">
              <a:lnSpc>
                <a:spcPct val="90000"/>
              </a:lnSpc>
              <a:spcBef>
                <a:spcPct val="0"/>
              </a:spcBef>
              <a:buSzPct val="75000"/>
              <a:buFontTx/>
              <a:buBlip>
                <a:blip r:embed="rId2"/>
              </a:buBlip>
            </a:pPr>
            <a:r>
              <a:rPr lang="en-US" sz="1600" dirty="0" smtClean="0"/>
              <a:t>Failure of the regulatory approach and of the organizational design of public intervention in financial markets</a:t>
            </a:r>
          </a:p>
          <a:p>
            <a:pPr marL="1201738" lvl="2" indent="-350838" eaLnBrk="1" hangingPunct="1">
              <a:lnSpc>
                <a:spcPct val="90000"/>
              </a:lnSpc>
              <a:spcBef>
                <a:spcPct val="0"/>
              </a:spcBef>
              <a:buSzPct val="75000"/>
              <a:buFontTx/>
              <a:buBlip>
                <a:blip r:embed="rId2"/>
              </a:buBlip>
            </a:pPr>
            <a:r>
              <a:rPr lang="en-US" sz="1600" dirty="0" smtClean="0"/>
              <a:t>The decentralized governance failed as well as the “light supervision” approach</a:t>
            </a:r>
          </a:p>
          <a:p>
            <a:pPr marL="1201738" lvl="2" indent="-350838" eaLnBrk="1" hangingPunct="1">
              <a:lnSpc>
                <a:spcPct val="90000"/>
              </a:lnSpc>
              <a:spcBef>
                <a:spcPct val="0"/>
              </a:spcBef>
              <a:buSzPct val="75000"/>
              <a:buFontTx/>
              <a:buBlip>
                <a:blip r:embed="rId2"/>
              </a:buBlip>
            </a:pPr>
            <a:r>
              <a:rPr lang="en-US" sz="1600" dirty="0" smtClean="0"/>
              <a:t>Supervision and regulation was poor and the organization of the Financial Safety Net was inaccurate in some places and chaotic in others</a:t>
            </a:r>
          </a:p>
          <a:p>
            <a:pPr marL="801688" lvl="1" indent="-350838" eaLnBrk="1" hangingPunct="1">
              <a:lnSpc>
                <a:spcPct val="90000"/>
              </a:lnSpc>
              <a:spcBef>
                <a:spcPct val="0"/>
              </a:spcBef>
              <a:buSzPct val="75000"/>
              <a:buFontTx/>
              <a:buBlip>
                <a:blip r:embed="rId2"/>
              </a:buBlip>
            </a:pPr>
            <a:endParaRPr lang="en-US" sz="2000" dirty="0" smtClean="0"/>
          </a:p>
          <a:p>
            <a:pPr marL="801688" lvl="1" indent="-350838" eaLnBrk="1" hangingPunct="1">
              <a:lnSpc>
                <a:spcPct val="90000"/>
              </a:lnSpc>
              <a:spcBef>
                <a:spcPct val="0"/>
              </a:spcBef>
              <a:buSzPct val="75000"/>
              <a:buFontTx/>
              <a:buBlip>
                <a:blip r:embed="rId2"/>
              </a:buBlip>
            </a:pPr>
            <a:r>
              <a:rPr lang="en-US" sz="2000" dirty="0" smtClean="0"/>
              <a:t>A possible (dangerous) lesson from the crisis: “Everything was right except that the macro-prudential approach was lacking.”</a:t>
            </a:r>
          </a:p>
          <a:p>
            <a:pPr marL="801688" lvl="1" indent="-350838" eaLnBrk="1" hangingPunct="1">
              <a:lnSpc>
                <a:spcPct val="90000"/>
              </a:lnSpc>
              <a:spcBef>
                <a:spcPct val="0"/>
              </a:spcBef>
              <a:buSzPct val="75000"/>
              <a:buFontTx/>
              <a:buBlip>
                <a:blip r:embed="rId2"/>
              </a:buBlip>
            </a:pPr>
            <a:endParaRPr lang="en-US" sz="2000" dirty="0" smtClean="0"/>
          </a:p>
          <a:p>
            <a:pPr marL="801688" lvl="1" indent="-350838" eaLnBrk="1" hangingPunct="1">
              <a:lnSpc>
                <a:spcPct val="90000"/>
              </a:lnSpc>
              <a:spcBef>
                <a:spcPct val="0"/>
              </a:spcBef>
              <a:buSzPct val="75000"/>
              <a:buFontTx/>
              <a:buBlip>
                <a:blip r:embed="rId2"/>
              </a:buBlip>
            </a:pPr>
            <a:r>
              <a:rPr lang="en-US" sz="2000" dirty="0" smtClean="0"/>
              <a:t>The discussion about the governance of macro-prudential policies might be “smuggling” a debate about the failure of the decentralized regulation and the need to move towards a more centralized fashion</a:t>
            </a:r>
          </a:p>
          <a:p>
            <a:pPr marL="801688" lvl="1" indent="-350838" eaLnBrk="1" hangingPunct="1">
              <a:lnSpc>
                <a:spcPct val="90000"/>
              </a:lnSpc>
              <a:spcBef>
                <a:spcPct val="0"/>
              </a:spcBef>
              <a:buSzPct val="75000"/>
              <a:buFontTx/>
              <a:buBlip>
                <a:blip r:embed="rId2"/>
              </a:buBlip>
            </a:pPr>
            <a:endParaRPr lang="en-US" sz="2000" dirty="0" smtClean="0"/>
          </a:p>
          <a:p>
            <a:pPr marL="801688" lvl="1" indent="-350838" eaLnBrk="1" hangingPunct="1">
              <a:lnSpc>
                <a:spcPct val="90000"/>
              </a:lnSpc>
              <a:spcBef>
                <a:spcPct val="0"/>
              </a:spcBef>
              <a:buSzPct val="75000"/>
              <a:buFontTx/>
              <a:buBlip>
                <a:blip r:embed="rId2"/>
              </a:buBlip>
            </a:pPr>
            <a:r>
              <a:rPr lang="en-US" sz="2000" dirty="0" smtClean="0"/>
              <a:t>We need to get back to the conceptual determinants of the optimal Financial Safety/Stability Net: conflict of objectives, incentive structures, accountability, coordination and organizational design</a:t>
            </a:r>
          </a:p>
        </p:txBody>
      </p:sp>
      <p:sp>
        <p:nvSpPr>
          <p:cNvPr id="5123" name="3 CuadroTexto"/>
          <p:cNvSpPr txBox="1">
            <a:spLocks noChangeArrowheads="1"/>
          </p:cNvSpPr>
          <p:nvPr/>
        </p:nvSpPr>
        <p:spPr bwMode="auto">
          <a:xfrm>
            <a:off x="144463" y="981075"/>
            <a:ext cx="8891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15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15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15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15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15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99"/>
                </a:solidFill>
              </a:rPr>
              <a:t>Current discussion influenced by situation in developed countries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4621" y="140224"/>
            <a:ext cx="29919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On the Governance of Financial Stability Institutions</a:t>
            </a:r>
          </a:p>
        </p:txBody>
      </p:sp>
    </p:spTree>
    <p:extLst>
      <p:ext uri="{BB962C8B-B14F-4D97-AF65-F5344CB8AC3E}">
        <p14:creationId xmlns:p14="http://schemas.microsoft.com/office/powerpoint/2010/main" val="38974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827088" y="1485900"/>
            <a:ext cx="3311525" cy="2665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UY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42988" y="2060575"/>
            <a:ext cx="266382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 b="1" smtClean="0">
                <a:solidFill>
                  <a:srgbClr val="000000"/>
                </a:solidFill>
                <a:latin typeface="Times New Roman" pitchFamily="18" charset="0"/>
              </a:rPr>
              <a:t>Monetary Policy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2400" b="1" smtClean="0">
                <a:solidFill>
                  <a:srgbClr val="000000"/>
                </a:solidFill>
                <a:latin typeface="Times New Roman" pitchFamily="18" charset="0"/>
              </a:rPr>
              <a:t>Lender of Last Resort</a:t>
            </a:r>
            <a:endParaRPr lang="es-UY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4500563" y="1341438"/>
            <a:ext cx="3311525" cy="2665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UY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2771775" y="3070225"/>
            <a:ext cx="3311525" cy="2665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UY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862513" y="1846263"/>
            <a:ext cx="26638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 b="1" smtClean="0">
                <a:solidFill>
                  <a:srgbClr val="000000"/>
                </a:solidFill>
                <a:latin typeface="Times New Roman" pitchFamily="18" charset="0"/>
              </a:rPr>
              <a:t>Prudential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2400" b="1" smtClean="0">
                <a:solidFill>
                  <a:srgbClr val="000000"/>
                </a:solidFill>
                <a:latin typeface="Times New Roman" pitchFamily="18" charset="0"/>
              </a:rPr>
              <a:t> Regulator and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2400" b="1" smtClean="0">
                <a:solidFill>
                  <a:srgbClr val="000000"/>
                </a:solidFill>
                <a:latin typeface="Times New Roman" pitchFamily="18" charset="0"/>
              </a:rPr>
              <a:t>Supervisor</a:t>
            </a:r>
            <a:endParaRPr lang="es-UY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987675" y="3676650"/>
            <a:ext cx="2952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 b="1" smtClean="0">
                <a:solidFill>
                  <a:srgbClr val="000000"/>
                </a:solidFill>
                <a:latin typeface="Times New Roman" pitchFamily="18" charset="0"/>
              </a:rPr>
              <a:t>Deposit Insurer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2400" b="1" smtClean="0">
                <a:solidFill>
                  <a:srgbClr val="000000"/>
                </a:solidFill>
                <a:latin typeface="Times New Roman" pitchFamily="18" charset="0"/>
              </a:rPr>
              <a:t>and Resolution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2400" b="1" smtClean="0">
                <a:solidFill>
                  <a:srgbClr val="000000"/>
                </a:solidFill>
                <a:latin typeface="Times New Roman" pitchFamily="18" charset="0"/>
              </a:rPr>
              <a:t> Agency</a:t>
            </a:r>
            <a:endParaRPr lang="es-UY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990600" y="5878513"/>
            <a:ext cx="7239000" cy="863600"/>
          </a:xfrm>
          <a:prstGeom prst="rect">
            <a:avLst/>
          </a:prstGeom>
          <a:solidFill>
            <a:srgbClr val="1C267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FFFFFF"/>
                </a:solidFill>
                <a:latin typeface="Times New Roman" pitchFamily="18" charset="0"/>
              </a:rPr>
              <a:t>Explicit conflict of objectives, right incentive</a:t>
            </a:r>
          </a:p>
          <a:p>
            <a:pPr algn="ctr"/>
            <a:r>
              <a:rPr lang="es-ES_tradnl" sz="2800" b="1" smtClean="0">
                <a:solidFill>
                  <a:srgbClr val="FFFFFF"/>
                </a:solidFill>
                <a:latin typeface="Times New Roman" pitchFamily="18" charset="0"/>
              </a:rPr>
              <a:t>structure, accountability and coordination</a:t>
            </a:r>
            <a:endParaRPr lang="es-ES" sz="28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836613"/>
            <a:ext cx="8458200" cy="522287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/>
          <a:p>
            <a:r>
              <a:rPr lang="es-ES_tradnl" sz="2200" smtClean="0">
                <a:solidFill>
                  <a:srgbClr val="000099"/>
                </a:solidFill>
              </a:rPr>
              <a:t>Financial Safety Net: Governance</a:t>
            </a:r>
            <a:endParaRPr lang="es-ES" sz="2200" smtClean="0">
              <a:solidFill>
                <a:srgbClr val="000099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4621" y="140224"/>
            <a:ext cx="29919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On the Governance of Financial Stability Institutions</a:t>
            </a:r>
          </a:p>
        </p:txBody>
      </p:sp>
    </p:spTree>
    <p:extLst>
      <p:ext uri="{BB962C8B-B14F-4D97-AF65-F5344CB8AC3E}">
        <p14:creationId xmlns:p14="http://schemas.microsoft.com/office/powerpoint/2010/main" val="41971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12775" y="1844675"/>
            <a:ext cx="7991475" cy="982663"/>
          </a:xfrm>
          <a:prstGeom prst="rect">
            <a:avLst/>
          </a:prstGeom>
          <a:solidFill>
            <a:srgbClr val="1C267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FFFFFF"/>
                </a:solidFill>
                <a:latin typeface="Times New Roman" pitchFamily="18" charset="0"/>
              </a:rPr>
              <a:t>The decision-making of some crucial issues</a:t>
            </a:r>
            <a:endParaRPr lang="es-ES" sz="28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5029200" y="3200400"/>
            <a:ext cx="3810000" cy="1524000"/>
          </a:xfrm>
          <a:prstGeom prst="hexagon">
            <a:avLst>
              <a:gd name="adj" fmla="val 32164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Liquidating</a:t>
            </a:r>
          </a:p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financial institutions</a:t>
            </a:r>
            <a:endParaRPr lang="es-E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029200" y="4953000"/>
            <a:ext cx="3810000" cy="1524000"/>
          </a:xfrm>
          <a:prstGeom prst="hexagon">
            <a:avLst>
              <a:gd name="adj" fmla="val 32164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Mergers and</a:t>
            </a:r>
          </a:p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acquisitions</a:t>
            </a:r>
            <a:endParaRPr lang="es-E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457200" y="4953000"/>
            <a:ext cx="3810000" cy="1524000"/>
          </a:xfrm>
          <a:prstGeom prst="hexagon">
            <a:avLst>
              <a:gd name="adj" fmla="val 32164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Short term</a:t>
            </a:r>
          </a:p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financial assistance</a:t>
            </a:r>
            <a:endParaRPr lang="es-E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457200" y="3200400"/>
            <a:ext cx="3810000" cy="1524000"/>
          </a:xfrm>
          <a:prstGeom prst="hexagon">
            <a:avLst>
              <a:gd name="adj" fmla="val 32164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Intervening</a:t>
            </a:r>
          </a:p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financial institutions</a:t>
            </a:r>
            <a:endParaRPr lang="es-E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106488"/>
            <a:ext cx="8458200" cy="522287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/>
          <a:p>
            <a:r>
              <a:rPr lang="es-ES_tradnl" sz="2200" smtClean="0">
                <a:solidFill>
                  <a:srgbClr val="000099"/>
                </a:solidFill>
              </a:rPr>
              <a:t>Financial Safety Net: Governance and Conflict of Objectives</a:t>
            </a:r>
            <a:endParaRPr lang="es-ES" sz="2200" smtClean="0">
              <a:solidFill>
                <a:srgbClr val="000099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4621" y="140224"/>
            <a:ext cx="29919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On the Governance of Financial Stability Institutions</a:t>
            </a:r>
          </a:p>
        </p:txBody>
      </p:sp>
    </p:spTree>
    <p:extLst>
      <p:ext uri="{BB962C8B-B14F-4D97-AF65-F5344CB8AC3E}">
        <p14:creationId xmlns:p14="http://schemas.microsoft.com/office/powerpoint/2010/main" val="36481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90600" y="1916113"/>
            <a:ext cx="7239000" cy="1055687"/>
          </a:xfrm>
          <a:prstGeom prst="rect">
            <a:avLst/>
          </a:prstGeom>
          <a:solidFill>
            <a:srgbClr val="1C267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FFFFFF"/>
                </a:solidFill>
                <a:latin typeface="Times New Roman" pitchFamily="18" charset="0"/>
              </a:rPr>
              <a:t>Separation/Unification of the</a:t>
            </a:r>
          </a:p>
          <a:p>
            <a:pPr algn="ctr"/>
            <a:r>
              <a:rPr lang="es-ES_tradnl" sz="2800" b="1" smtClean="0">
                <a:solidFill>
                  <a:srgbClr val="FFFFFF"/>
                </a:solidFill>
                <a:latin typeface="Times New Roman" pitchFamily="18" charset="0"/>
              </a:rPr>
              <a:t>Financial Safety Net agencies</a:t>
            </a:r>
            <a:endParaRPr lang="es-ES" sz="28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4787900" y="3200400"/>
            <a:ext cx="4051300" cy="1524000"/>
          </a:xfrm>
          <a:prstGeom prst="hexagon">
            <a:avLst>
              <a:gd name="adj" fmla="val 34201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Relative institutional</a:t>
            </a:r>
          </a:p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strenght</a:t>
            </a:r>
            <a:endParaRPr lang="es-E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4859338" y="4953000"/>
            <a:ext cx="3979862" cy="1524000"/>
          </a:xfrm>
          <a:prstGeom prst="hexagon">
            <a:avLst>
              <a:gd name="adj" fmla="val 33598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Reputation and</a:t>
            </a:r>
          </a:p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credibility</a:t>
            </a:r>
            <a:endParaRPr lang="es-E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57200" y="4953000"/>
            <a:ext cx="4043363" cy="1524000"/>
          </a:xfrm>
          <a:prstGeom prst="hexagon">
            <a:avLst>
              <a:gd name="adj" fmla="val 34134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Expertise and</a:t>
            </a:r>
          </a:p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capacities</a:t>
            </a:r>
            <a:endParaRPr lang="es-E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57200" y="3200400"/>
            <a:ext cx="3970338" cy="1524000"/>
          </a:xfrm>
          <a:prstGeom prst="hexagon">
            <a:avLst>
              <a:gd name="adj" fmla="val 33518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Make explicit the</a:t>
            </a:r>
          </a:p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conflict of objectives</a:t>
            </a:r>
            <a:endParaRPr lang="es-E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106488"/>
            <a:ext cx="8458200" cy="522287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/>
          <a:p>
            <a:r>
              <a:rPr lang="es-ES_tradnl" sz="2200" smtClean="0">
                <a:solidFill>
                  <a:srgbClr val="000099"/>
                </a:solidFill>
              </a:rPr>
              <a:t>Institutional Determinants of the Financial Safety Net Design</a:t>
            </a:r>
            <a:endParaRPr lang="es-ES" sz="2200" smtClean="0">
              <a:solidFill>
                <a:srgbClr val="000099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4621" y="140224"/>
            <a:ext cx="29919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On the Governance of Financial Stability Institutions</a:t>
            </a:r>
          </a:p>
        </p:txBody>
      </p:sp>
    </p:spTree>
    <p:extLst>
      <p:ext uri="{BB962C8B-B14F-4D97-AF65-F5344CB8AC3E}">
        <p14:creationId xmlns:p14="http://schemas.microsoft.com/office/powerpoint/2010/main" val="31000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990600" y="1752600"/>
            <a:ext cx="7239000" cy="1219200"/>
          </a:xfrm>
          <a:prstGeom prst="rect">
            <a:avLst/>
          </a:prstGeom>
          <a:solidFill>
            <a:srgbClr val="1C267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FFFFFF"/>
                </a:solidFill>
                <a:latin typeface="Times New Roman" pitchFamily="18" charset="0"/>
              </a:rPr>
              <a:t>The necessary consistency in supervision</a:t>
            </a:r>
          </a:p>
          <a:p>
            <a:pPr algn="ctr"/>
            <a:r>
              <a:rPr lang="es-ES_tradnl" sz="2800" b="1" smtClean="0">
                <a:solidFill>
                  <a:srgbClr val="FFFFFF"/>
                </a:solidFill>
                <a:latin typeface="Times New Roman" pitchFamily="18" charset="0"/>
              </a:rPr>
              <a:t>and regulation across markets and agents</a:t>
            </a:r>
            <a:endParaRPr lang="es-ES" sz="28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5029200" y="3200400"/>
            <a:ext cx="3810000" cy="1524000"/>
          </a:xfrm>
          <a:prstGeom prst="hexagon">
            <a:avLst>
              <a:gd name="adj" fmla="val 32164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Capital</a:t>
            </a:r>
          </a:p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markets</a:t>
            </a:r>
            <a:endParaRPr lang="es-E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5029200" y="4953000"/>
            <a:ext cx="3810000" cy="1524000"/>
          </a:xfrm>
          <a:prstGeom prst="hexagon">
            <a:avLst>
              <a:gd name="adj" fmla="val 32164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Insurance</a:t>
            </a:r>
          </a:p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markets</a:t>
            </a:r>
            <a:endParaRPr lang="es-E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57200" y="4953000"/>
            <a:ext cx="3810000" cy="1524000"/>
          </a:xfrm>
          <a:prstGeom prst="hexagon">
            <a:avLst>
              <a:gd name="adj" fmla="val 32164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Pension fund</a:t>
            </a:r>
          </a:p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administrators</a:t>
            </a:r>
            <a:endParaRPr lang="es-E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57200" y="3200400"/>
            <a:ext cx="3810000" cy="1524000"/>
          </a:xfrm>
          <a:prstGeom prst="hexagon">
            <a:avLst>
              <a:gd name="adj" fmla="val 32164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Financial</a:t>
            </a:r>
          </a:p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intermediaries and</a:t>
            </a:r>
          </a:p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non-intermediaries</a:t>
            </a:r>
            <a:endParaRPr lang="es-E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106488"/>
            <a:ext cx="8458200" cy="522287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/>
          <a:p>
            <a:r>
              <a:rPr lang="es-ES_tradnl" sz="2200" smtClean="0">
                <a:solidFill>
                  <a:srgbClr val="000099"/>
                </a:solidFill>
              </a:rPr>
              <a:t>Degree of Centralization of Financial Regulation</a:t>
            </a:r>
            <a:endParaRPr lang="es-ES" sz="2200" smtClean="0">
              <a:solidFill>
                <a:srgbClr val="000099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4621" y="140224"/>
            <a:ext cx="29919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On the Governance of Financial Stability Institutions</a:t>
            </a:r>
          </a:p>
        </p:txBody>
      </p:sp>
    </p:spTree>
    <p:extLst>
      <p:ext uri="{BB962C8B-B14F-4D97-AF65-F5344CB8AC3E}">
        <p14:creationId xmlns:p14="http://schemas.microsoft.com/office/powerpoint/2010/main" val="37294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088" y="2420938"/>
            <a:ext cx="7489825" cy="863600"/>
          </a:xfrm>
          <a:prstGeom prst="actionButtonBlank">
            <a:avLst/>
          </a:prstGeom>
          <a:solidFill>
            <a:srgbClr val="EAEAEA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400" dirty="0" err="1" smtClean="0">
                <a:solidFill>
                  <a:srgbClr val="000000"/>
                </a:solidFill>
                <a:latin typeface="Arial Narrow" pitchFamily="34" charset="0"/>
              </a:rPr>
              <a:t>Domestic</a:t>
            </a:r>
            <a:r>
              <a:rPr lang="es-ES_tradnl" sz="24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Arial Narrow" pitchFamily="34" charset="0"/>
              </a:rPr>
              <a:t>Markets</a:t>
            </a:r>
            <a:r>
              <a:rPr lang="es-ES_tradnl" sz="2400" dirty="0" smtClean="0">
                <a:solidFill>
                  <a:srgbClr val="000000"/>
                </a:solidFill>
                <a:latin typeface="Arial Narrow" pitchFamily="34" charset="0"/>
              </a:rPr>
              <a:t> and </a:t>
            </a:r>
            <a:r>
              <a:rPr lang="es-ES_tradnl" sz="2400" dirty="0" err="1" smtClean="0">
                <a:solidFill>
                  <a:srgbClr val="000000"/>
                </a:solidFill>
                <a:latin typeface="Arial Narrow" pitchFamily="34" charset="0"/>
              </a:rPr>
              <a:t>Financial</a:t>
            </a:r>
            <a:r>
              <a:rPr lang="es-ES_tradnl" sz="24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Arial Narrow" pitchFamily="34" charset="0"/>
              </a:rPr>
              <a:t>Stability</a:t>
            </a:r>
            <a:endParaRPr lang="es-ES_tradnl" sz="2400" noProof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2268538" y="1125538"/>
            <a:ext cx="56880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UY" smtClean="0">
              <a:solidFill>
                <a:srgbClr val="000000"/>
              </a:solidFill>
            </a:endParaRPr>
          </a:p>
        </p:txBody>
      </p:sp>
      <p:sp>
        <p:nvSpPr>
          <p:cNvPr id="191497" name="Rectangle 2"/>
          <p:cNvSpPr>
            <a:spLocks noChangeArrowheads="1"/>
          </p:cNvSpPr>
          <p:nvPr/>
        </p:nvSpPr>
        <p:spPr bwMode="auto">
          <a:xfrm>
            <a:off x="446088" y="1054100"/>
            <a:ext cx="8229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s-ES" sz="3200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Outline</a:t>
            </a:r>
            <a:endParaRPr lang="es-ES" sz="32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101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088" y="4078288"/>
            <a:ext cx="7489825" cy="863600"/>
          </a:xfrm>
          <a:prstGeom prst="actionButtonBlank">
            <a:avLst/>
          </a:prstGeom>
          <a:solidFill>
            <a:srgbClr val="EAEAEA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400" smtClean="0">
                <a:solidFill>
                  <a:srgbClr val="000000"/>
                </a:solidFill>
                <a:latin typeface="Arial Narrow" pitchFamily="34" charset="0"/>
              </a:rPr>
              <a:t>On the Governance of Financial Stability Institutions</a:t>
            </a:r>
            <a:endParaRPr lang="es-ES_tradnl" sz="2400" noProof="1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0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68313" y="1651000"/>
            <a:ext cx="3743325" cy="622300"/>
          </a:xfrm>
          <a:prstGeom prst="rect">
            <a:avLst/>
          </a:prstGeom>
          <a:solidFill>
            <a:srgbClr val="1C267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FFFFFF"/>
                </a:solidFill>
                <a:latin typeface="Times New Roman" pitchFamily="18" charset="0"/>
              </a:rPr>
              <a:t>More centralized</a:t>
            </a:r>
            <a:endParaRPr lang="es-ES" sz="28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5029200" y="2859088"/>
            <a:ext cx="3810000" cy="1524000"/>
          </a:xfrm>
          <a:prstGeom prst="hexagon">
            <a:avLst>
              <a:gd name="adj" fmla="val 32164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Efficiency due to</a:t>
            </a:r>
          </a:p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specialization</a:t>
            </a:r>
            <a:endParaRPr lang="es-E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5029200" y="4598988"/>
            <a:ext cx="3810000" cy="1524000"/>
          </a:xfrm>
          <a:prstGeom prst="hexagon">
            <a:avLst>
              <a:gd name="adj" fmla="val 32164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Lower power</a:t>
            </a:r>
          </a:p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concentration</a:t>
            </a:r>
            <a:endParaRPr lang="es-E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57200" y="3517900"/>
            <a:ext cx="3810000" cy="1022350"/>
          </a:xfrm>
          <a:prstGeom prst="hexagon">
            <a:avLst>
              <a:gd name="adj" fmla="val 47947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Economies of scale</a:t>
            </a:r>
          </a:p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and scope</a:t>
            </a:r>
            <a:endParaRPr lang="es-E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468313" y="2366963"/>
            <a:ext cx="3810000" cy="1081087"/>
          </a:xfrm>
          <a:prstGeom prst="hexagon">
            <a:avLst>
              <a:gd name="adj" fmla="val 45342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Lower</a:t>
            </a:r>
          </a:p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bureaucratic costs</a:t>
            </a:r>
            <a:endParaRPr lang="es-E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005388" y="1658938"/>
            <a:ext cx="3743325" cy="635000"/>
          </a:xfrm>
          <a:prstGeom prst="rect">
            <a:avLst/>
          </a:prstGeom>
          <a:solidFill>
            <a:srgbClr val="1C267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FFFFFF"/>
                </a:solidFill>
                <a:latin typeface="Times New Roman" pitchFamily="18" charset="0"/>
              </a:rPr>
              <a:t>Less centralized</a:t>
            </a:r>
            <a:endParaRPr lang="es-ES" sz="28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474663" y="4598988"/>
            <a:ext cx="3810000" cy="936625"/>
          </a:xfrm>
          <a:prstGeom prst="hexagon">
            <a:avLst>
              <a:gd name="adj" fmla="val 52335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Conglomerates</a:t>
            </a:r>
          </a:p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logic</a:t>
            </a:r>
            <a:endParaRPr lang="es-E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908050"/>
            <a:ext cx="8458200" cy="522288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/>
          <a:p>
            <a:r>
              <a:rPr lang="es-ES_tradnl" sz="2200" smtClean="0">
                <a:solidFill>
                  <a:srgbClr val="000099"/>
                </a:solidFill>
              </a:rPr>
              <a:t>Degree of Centralization of Financial Regulation</a:t>
            </a:r>
            <a:endParaRPr lang="es-ES" sz="2200" smtClean="0">
              <a:solidFill>
                <a:srgbClr val="000099"/>
              </a:solidFill>
            </a:endParaRPr>
          </a:p>
        </p:txBody>
      </p:sp>
      <p:sp>
        <p:nvSpPr>
          <p:cNvPr id="11274" name="AutoShape 8"/>
          <p:cNvSpPr>
            <a:spLocks noChangeArrowheads="1"/>
          </p:cNvSpPr>
          <p:nvPr/>
        </p:nvSpPr>
        <p:spPr bwMode="auto">
          <a:xfrm>
            <a:off x="468313" y="5607050"/>
            <a:ext cx="3810000" cy="1062038"/>
          </a:xfrm>
          <a:prstGeom prst="hexagon">
            <a:avLst>
              <a:gd name="adj" fmla="val 46155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Lower regulatory</a:t>
            </a:r>
          </a:p>
          <a:p>
            <a:pPr algn="ctr"/>
            <a:r>
              <a:rPr lang="es-ES_tradnl" sz="2800" b="1" smtClean="0">
                <a:solidFill>
                  <a:srgbClr val="000000"/>
                </a:solidFill>
                <a:latin typeface="Times New Roman" pitchFamily="18" charset="0"/>
              </a:rPr>
              <a:t>arbitrage</a:t>
            </a:r>
            <a:endParaRPr lang="es-E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74621" y="140224"/>
            <a:ext cx="29919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On the Governance of Financial Stability Institutions</a:t>
            </a:r>
          </a:p>
        </p:txBody>
      </p:sp>
    </p:spTree>
    <p:extLst>
      <p:ext uri="{BB962C8B-B14F-4D97-AF65-F5344CB8AC3E}">
        <p14:creationId xmlns:p14="http://schemas.microsoft.com/office/powerpoint/2010/main" val="13603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395288" y="1484313"/>
            <a:ext cx="2881312" cy="2665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UY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9750" y="2060575"/>
            <a:ext cx="266382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 b="1" smtClean="0">
                <a:solidFill>
                  <a:srgbClr val="000000"/>
                </a:solidFill>
                <a:latin typeface="Times New Roman" pitchFamily="18" charset="0"/>
              </a:rPr>
              <a:t>Monetary Policy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2400" b="1" smtClean="0">
                <a:solidFill>
                  <a:srgbClr val="000000"/>
                </a:solidFill>
                <a:latin typeface="Times New Roman" pitchFamily="18" charset="0"/>
              </a:rPr>
              <a:t>Lender of Last Resort</a:t>
            </a:r>
            <a:endParaRPr lang="es-UY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3565525" y="1484313"/>
            <a:ext cx="2806700" cy="2665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UY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2051050" y="3068638"/>
            <a:ext cx="2952750" cy="2665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UY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708400" y="1771650"/>
            <a:ext cx="26638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 b="1" smtClean="0">
                <a:solidFill>
                  <a:srgbClr val="000000"/>
                </a:solidFill>
                <a:latin typeface="Times New Roman" pitchFamily="18" charset="0"/>
              </a:rPr>
              <a:t>Prudential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2400" b="1" smtClean="0">
                <a:solidFill>
                  <a:srgbClr val="000000"/>
                </a:solidFill>
                <a:latin typeface="Times New Roman" pitchFamily="18" charset="0"/>
              </a:rPr>
              <a:t> Regulator and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2400" b="1" smtClean="0">
                <a:solidFill>
                  <a:srgbClr val="000000"/>
                </a:solidFill>
                <a:latin typeface="Times New Roman" pitchFamily="18" charset="0"/>
              </a:rPr>
              <a:t>Supervisor</a:t>
            </a:r>
            <a:endParaRPr lang="es-UY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124075" y="3675063"/>
            <a:ext cx="2952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 b="1" smtClean="0">
                <a:solidFill>
                  <a:srgbClr val="000000"/>
                </a:solidFill>
                <a:latin typeface="Times New Roman" pitchFamily="18" charset="0"/>
              </a:rPr>
              <a:t>Deposit Insurer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2400" b="1" smtClean="0">
                <a:solidFill>
                  <a:srgbClr val="000000"/>
                </a:solidFill>
                <a:latin typeface="Times New Roman" pitchFamily="18" charset="0"/>
              </a:rPr>
              <a:t>and Resolution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2400" b="1" smtClean="0">
                <a:solidFill>
                  <a:srgbClr val="000000"/>
                </a:solidFill>
                <a:latin typeface="Times New Roman" pitchFamily="18" charset="0"/>
              </a:rPr>
              <a:t> Agency</a:t>
            </a:r>
            <a:endParaRPr lang="es-UY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842963" y="5805488"/>
            <a:ext cx="7473950" cy="863600"/>
          </a:xfrm>
          <a:prstGeom prst="rect">
            <a:avLst/>
          </a:prstGeom>
          <a:solidFill>
            <a:srgbClr val="1C267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800" b="1" smtClean="0">
                <a:solidFill>
                  <a:srgbClr val="FFFFFF"/>
                </a:solidFill>
                <a:latin typeface="Times New Roman" pitchFamily="18" charset="0"/>
              </a:rPr>
              <a:t>Coordination and contribution for all agencies</a:t>
            </a:r>
          </a:p>
          <a:p>
            <a:pPr algn="ctr"/>
            <a:r>
              <a:rPr lang="es-ES_tradnl" sz="2800" b="1" smtClean="0">
                <a:solidFill>
                  <a:srgbClr val="FFFFFF"/>
                </a:solidFill>
                <a:latin typeface="Times New Roman" pitchFamily="18" charset="0"/>
              </a:rPr>
              <a:t>to comply with their respective mandates</a:t>
            </a:r>
            <a:endParaRPr lang="es-ES" sz="28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908050"/>
            <a:ext cx="8458200" cy="522288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/>
          <a:p>
            <a:r>
              <a:rPr lang="es-ES_tradnl" sz="2200" smtClean="0">
                <a:solidFill>
                  <a:srgbClr val="000099"/>
                </a:solidFill>
              </a:rPr>
              <a:t>From Financial Safety Net to Financial Stability Net: Governance</a:t>
            </a:r>
            <a:endParaRPr lang="es-ES" sz="2200" smtClean="0">
              <a:solidFill>
                <a:srgbClr val="000099"/>
              </a:solidFill>
            </a:endParaRPr>
          </a:p>
        </p:txBody>
      </p:sp>
      <p:sp>
        <p:nvSpPr>
          <p:cNvPr id="12298" name="Oval 11"/>
          <p:cNvSpPr>
            <a:spLocks noChangeArrowheads="1"/>
          </p:cNvSpPr>
          <p:nvPr/>
        </p:nvSpPr>
        <p:spPr bwMode="auto">
          <a:xfrm>
            <a:off x="5581650" y="2997200"/>
            <a:ext cx="2806700" cy="2665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UY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5653088" y="3716338"/>
            <a:ext cx="2663825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 b="1" smtClean="0">
                <a:solidFill>
                  <a:srgbClr val="000000"/>
                </a:solidFill>
                <a:latin typeface="Times New Roman" pitchFamily="18" charset="0"/>
              </a:rPr>
              <a:t>Ministry of Finance/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2400" b="1" smtClean="0">
                <a:solidFill>
                  <a:srgbClr val="000000"/>
                </a:solidFill>
                <a:latin typeface="Times New Roman" pitchFamily="18" charset="0"/>
              </a:rPr>
              <a:t>Treasury</a:t>
            </a:r>
            <a:endParaRPr lang="es-UY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4621" y="140224"/>
            <a:ext cx="29919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On the Governance of Financial Stability Institutions</a:t>
            </a:r>
          </a:p>
        </p:txBody>
      </p:sp>
    </p:spTree>
    <p:extLst>
      <p:ext uri="{BB962C8B-B14F-4D97-AF65-F5344CB8AC3E}">
        <p14:creationId xmlns:p14="http://schemas.microsoft.com/office/powerpoint/2010/main" val="6210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831850" y="917575"/>
            <a:ext cx="7772400" cy="495300"/>
          </a:xfrm>
        </p:spPr>
        <p:txBody>
          <a:bodyPr bIns="91440" anchor="b"/>
          <a:lstStyle/>
          <a:p>
            <a:r>
              <a:rPr lang="en-US" sz="2200" smtClean="0">
                <a:solidFill>
                  <a:srgbClr val="000099"/>
                </a:solidFill>
              </a:rPr>
              <a:t>Implications of systemic risks on rules and institutions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395288" y="1485900"/>
            <a:ext cx="2089150" cy="430213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6200000" scaled="1"/>
          </a:gra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smtClean="0">
                <a:solidFill>
                  <a:srgbClr val="000000"/>
                </a:solidFill>
                <a:latin typeface="Arial" pitchFamily="34" charset="0"/>
              </a:rPr>
              <a:t>Systemic risks</a:t>
            </a:r>
          </a:p>
        </p:txBody>
      </p:sp>
      <p:sp>
        <p:nvSpPr>
          <p:cNvPr id="15364" name="Right Arrow 11"/>
          <p:cNvSpPr>
            <a:spLocks noChangeArrowheads="1"/>
          </p:cNvSpPr>
          <p:nvPr/>
        </p:nvSpPr>
        <p:spPr bwMode="auto">
          <a:xfrm>
            <a:off x="3348038" y="3716338"/>
            <a:ext cx="431800" cy="304800"/>
          </a:xfrm>
          <a:prstGeom prst="rightArrow">
            <a:avLst>
              <a:gd name="adj1" fmla="val 50000"/>
              <a:gd name="adj2" fmla="val 38381"/>
            </a:avLst>
          </a:prstGeom>
          <a:solidFill>
            <a:srgbClr val="1C267D"/>
          </a:solidFill>
          <a:ln w="12700" algn="ctr">
            <a:solidFill>
              <a:srgbClr val="1C267D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UY" sz="2200" smtClean="0">
              <a:solidFill>
                <a:srgbClr val="FFFFFF"/>
              </a:solidFill>
              <a:latin typeface="Perpetua"/>
            </a:endParaRPr>
          </a:p>
        </p:txBody>
      </p:sp>
      <p:sp>
        <p:nvSpPr>
          <p:cNvPr id="15365" name="Left Brace 12"/>
          <p:cNvSpPr>
            <a:spLocks/>
          </p:cNvSpPr>
          <p:nvPr/>
        </p:nvSpPr>
        <p:spPr bwMode="auto">
          <a:xfrm>
            <a:off x="3846513" y="2441575"/>
            <a:ext cx="220662" cy="3168650"/>
          </a:xfrm>
          <a:prstGeom prst="leftBrace">
            <a:avLst>
              <a:gd name="adj1" fmla="val 41085"/>
              <a:gd name="adj2" fmla="val 44676"/>
            </a:avLst>
          </a:prstGeom>
          <a:noFill/>
          <a:ln w="38100" algn="ctr">
            <a:solidFill>
              <a:srgbClr val="1C26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s-UY" sz="2200" smtClean="0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5366" name="Rectangle 13"/>
          <p:cNvSpPr>
            <a:spLocks noChangeArrowheads="1"/>
          </p:cNvSpPr>
          <p:nvPr/>
        </p:nvSpPr>
        <p:spPr bwMode="auto">
          <a:xfrm>
            <a:off x="4067175" y="2225675"/>
            <a:ext cx="1584325" cy="4318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6200000" scaled="1"/>
          </a:gra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smtClean="0">
                <a:solidFill>
                  <a:srgbClr val="000000"/>
                </a:solidFill>
                <a:latin typeface="Arial" pitchFamily="34" charset="0"/>
              </a:rPr>
              <a:t>Rules</a:t>
            </a:r>
          </a:p>
        </p:txBody>
      </p:sp>
      <p:sp>
        <p:nvSpPr>
          <p:cNvPr id="15367" name="Rectangle 14"/>
          <p:cNvSpPr>
            <a:spLocks noChangeArrowheads="1"/>
          </p:cNvSpPr>
          <p:nvPr/>
        </p:nvSpPr>
        <p:spPr bwMode="auto">
          <a:xfrm>
            <a:off x="4067175" y="5518150"/>
            <a:ext cx="1584325" cy="4318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6200000" scaled="1"/>
          </a:gra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smtClean="0">
                <a:solidFill>
                  <a:srgbClr val="000000"/>
                </a:solidFill>
                <a:latin typeface="Arial" pitchFamily="34" charset="0"/>
              </a:rPr>
              <a:t>Institutions</a:t>
            </a:r>
          </a:p>
        </p:txBody>
      </p:sp>
      <p:sp>
        <p:nvSpPr>
          <p:cNvPr id="15368" name="Left Brace 15"/>
          <p:cNvSpPr>
            <a:spLocks/>
          </p:cNvSpPr>
          <p:nvPr/>
        </p:nvSpPr>
        <p:spPr bwMode="auto">
          <a:xfrm>
            <a:off x="5724525" y="1557338"/>
            <a:ext cx="215900" cy="3024187"/>
          </a:xfrm>
          <a:prstGeom prst="leftBrace">
            <a:avLst>
              <a:gd name="adj1" fmla="val 16536"/>
              <a:gd name="adj2" fmla="val 29644"/>
            </a:avLst>
          </a:prstGeom>
          <a:noFill/>
          <a:ln w="38100" algn="ctr">
            <a:solidFill>
              <a:srgbClr val="1C26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s-UY" sz="2200" smtClean="0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5369" name="Rectangle 17"/>
          <p:cNvSpPr>
            <a:spLocks noChangeArrowheads="1"/>
          </p:cNvSpPr>
          <p:nvPr/>
        </p:nvSpPr>
        <p:spPr bwMode="auto">
          <a:xfrm>
            <a:off x="5997575" y="1484313"/>
            <a:ext cx="3024188" cy="400050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Arial" pitchFamily="34" charset="0"/>
              </a:rPr>
              <a:t>Risk-based regulation</a:t>
            </a:r>
          </a:p>
        </p:txBody>
      </p:sp>
      <p:sp>
        <p:nvSpPr>
          <p:cNvPr id="15370" name="Rectangle 18"/>
          <p:cNvSpPr>
            <a:spLocks noChangeArrowheads="1"/>
          </p:cNvSpPr>
          <p:nvPr/>
        </p:nvSpPr>
        <p:spPr bwMode="auto">
          <a:xfrm>
            <a:off x="5997575" y="1989138"/>
            <a:ext cx="3024188" cy="400050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Arial" pitchFamily="34" charset="0"/>
              </a:rPr>
              <a:t>Broad perimeter</a:t>
            </a:r>
          </a:p>
        </p:txBody>
      </p:sp>
      <p:sp>
        <p:nvSpPr>
          <p:cNvPr id="15371" name="Left Brace 19"/>
          <p:cNvSpPr>
            <a:spLocks/>
          </p:cNvSpPr>
          <p:nvPr/>
        </p:nvSpPr>
        <p:spPr bwMode="auto">
          <a:xfrm>
            <a:off x="5724525" y="4797425"/>
            <a:ext cx="215900" cy="1792288"/>
          </a:xfrm>
          <a:prstGeom prst="leftBrace">
            <a:avLst>
              <a:gd name="adj1" fmla="val 11837"/>
              <a:gd name="adj2" fmla="val 50000"/>
            </a:avLst>
          </a:prstGeom>
          <a:noFill/>
          <a:ln w="38100" algn="ctr">
            <a:solidFill>
              <a:srgbClr val="1C26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s-UY" sz="2200" smtClean="0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5372" name="Rectangle 20"/>
          <p:cNvSpPr>
            <a:spLocks noChangeArrowheads="1"/>
          </p:cNvSpPr>
          <p:nvPr/>
        </p:nvSpPr>
        <p:spPr bwMode="auto">
          <a:xfrm>
            <a:off x="5997575" y="4797425"/>
            <a:ext cx="3024188" cy="400050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Arial" pitchFamily="34" charset="0"/>
              </a:rPr>
              <a:t>Financial Safety Net</a:t>
            </a:r>
          </a:p>
        </p:txBody>
      </p:sp>
      <p:sp>
        <p:nvSpPr>
          <p:cNvPr id="15373" name="Rectangle 22"/>
          <p:cNvSpPr>
            <a:spLocks noChangeArrowheads="1"/>
          </p:cNvSpPr>
          <p:nvPr/>
        </p:nvSpPr>
        <p:spPr bwMode="auto">
          <a:xfrm>
            <a:off x="6011863" y="5881688"/>
            <a:ext cx="3024187" cy="708025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Arial" pitchFamily="34" charset="0"/>
              </a:rPr>
              <a:t>Financial Stability Framework</a:t>
            </a:r>
          </a:p>
        </p:txBody>
      </p:sp>
      <p:sp>
        <p:nvSpPr>
          <p:cNvPr id="15374" name="Rectangle 23"/>
          <p:cNvSpPr>
            <a:spLocks noChangeArrowheads="1"/>
          </p:cNvSpPr>
          <p:nvPr/>
        </p:nvSpPr>
        <p:spPr bwMode="auto">
          <a:xfrm>
            <a:off x="6011863" y="5373688"/>
            <a:ext cx="3024187" cy="400050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Arial" pitchFamily="34" charset="0"/>
              </a:rPr>
              <a:t>Centralized Regulation</a:t>
            </a:r>
          </a:p>
        </p:txBody>
      </p:sp>
      <p:sp>
        <p:nvSpPr>
          <p:cNvPr id="15375" name="Rectangle 18"/>
          <p:cNvSpPr>
            <a:spLocks noChangeArrowheads="1"/>
          </p:cNvSpPr>
          <p:nvPr/>
        </p:nvSpPr>
        <p:spPr bwMode="auto">
          <a:xfrm>
            <a:off x="6007100" y="2492375"/>
            <a:ext cx="3024188" cy="708025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Arial" pitchFamily="34" charset="0"/>
              </a:rPr>
              <a:t>Ownership/stockholding of non-financial entities</a:t>
            </a:r>
          </a:p>
        </p:txBody>
      </p:sp>
      <p:sp>
        <p:nvSpPr>
          <p:cNvPr id="15376" name="Rectangle 18"/>
          <p:cNvSpPr>
            <a:spLocks noChangeArrowheads="1"/>
          </p:cNvSpPr>
          <p:nvPr/>
        </p:nvSpPr>
        <p:spPr bwMode="auto">
          <a:xfrm>
            <a:off x="6007100" y="4222750"/>
            <a:ext cx="3024188" cy="400050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Arial" pitchFamily="34" charset="0"/>
              </a:rPr>
              <a:t>Corporate governance</a:t>
            </a:r>
          </a:p>
        </p:txBody>
      </p:sp>
      <p:sp>
        <p:nvSpPr>
          <p:cNvPr id="15377" name="Rectangle 18"/>
          <p:cNvSpPr>
            <a:spLocks noChangeArrowheads="1"/>
          </p:cNvSpPr>
          <p:nvPr/>
        </p:nvSpPr>
        <p:spPr bwMode="auto">
          <a:xfrm>
            <a:off x="6007100" y="3357563"/>
            <a:ext cx="3024188" cy="708025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Arial" pitchFamily="34" charset="0"/>
              </a:rPr>
              <a:t>Regulatory treatment of public entities</a:t>
            </a:r>
          </a:p>
        </p:txBody>
      </p:sp>
      <p:sp>
        <p:nvSpPr>
          <p:cNvPr id="15378" name="Rectangle 17"/>
          <p:cNvSpPr>
            <a:spLocks noChangeArrowheads="1"/>
          </p:cNvSpPr>
          <p:nvPr/>
        </p:nvSpPr>
        <p:spPr bwMode="auto">
          <a:xfrm>
            <a:off x="107950" y="2082800"/>
            <a:ext cx="2943225" cy="708025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Arial" pitchFamily="34" charset="0"/>
              </a:rPr>
              <a:t>Exposure to common and correlated risks</a:t>
            </a:r>
          </a:p>
        </p:txBody>
      </p:sp>
      <p:sp>
        <p:nvSpPr>
          <p:cNvPr id="15379" name="Rectangle 18"/>
          <p:cNvSpPr>
            <a:spLocks noChangeArrowheads="1"/>
          </p:cNvSpPr>
          <p:nvPr/>
        </p:nvSpPr>
        <p:spPr bwMode="auto">
          <a:xfrm>
            <a:off x="107950" y="2897188"/>
            <a:ext cx="2943225" cy="708025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Arial" pitchFamily="34" charset="0"/>
              </a:rPr>
              <a:t>Interconnectedness (players and markets)</a:t>
            </a:r>
          </a:p>
        </p:txBody>
      </p:sp>
      <p:sp>
        <p:nvSpPr>
          <p:cNvPr id="15380" name="Rectangle 18"/>
          <p:cNvSpPr>
            <a:spLocks noChangeArrowheads="1"/>
          </p:cNvSpPr>
          <p:nvPr/>
        </p:nvSpPr>
        <p:spPr bwMode="auto">
          <a:xfrm>
            <a:off x="115888" y="3738563"/>
            <a:ext cx="2943225" cy="1016000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Arial" pitchFamily="34" charset="0"/>
              </a:rPr>
              <a:t>Financial and real sector conglomerates/ cross border</a:t>
            </a:r>
          </a:p>
        </p:txBody>
      </p:sp>
      <p:sp>
        <p:nvSpPr>
          <p:cNvPr id="15381" name="Rectangle 18"/>
          <p:cNvSpPr>
            <a:spLocks noChangeArrowheads="1"/>
          </p:cNvSpPr>
          <p:nvPr/>
        </p:nvSpPr>
        <p:spPr bwMode="auto">
          <a:xfrm>
            <a:off x="115888" y="5961063"/>
            <a:ext cx="2943225" cy="708025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Arial" pitchFamily="34" charset="0"/>
              </a:rPr>
              <a:t>New kinds of risks as markets develop</a:t>
            </a:r>
          </a:p>
        </p:txBody>
      </p:sp>
      <p:sp>
        <p:nvSpPr>
          <p:cNvPr id="15382" name="Rectangle 18"/>
          <p:cNvSpPr>
            <a:spLocks noChangeArrowheads="1"/>
          </p:cNvSpPr>
          <p:nvPr/>
        </p:nvSpPr>
        <p:spPr bwMode="auto">
          <a:xfrm>
            <a:off x="115888" y="4860925"/>
            <a:ext cx="2943225" cy="1016000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Arial" pitchFamily="34" charset="0"/>
              </a:rPr>
              <a:t>Regulatory arbitrage across entities with different licenses</a:t>
            </a:r>
          </a:p>
        </p:txBody>
      </p:sp>
      <p:sp>
        <p:nvSpPr>
          <p:cNvPr id="15383" name="Left Brace 12"/>
          <p:cNvSpPr>
            <a:spLocks/>
          </p:cNvSpPr>
          <p:nvPr/>
        </p:nvSpPr>
        <p:spPr bwMode="auto">
          <a:xfrm rot="10800000">
            <a:off x="3059113" y="2276475"/>
            <a:ext cx="222250" cy="4105275"/>
          </a:xfrm>
          <a:prstGeom prst="leftBrace">
            <a:avLst>
              <a:gd name="adj1" fmla="val 47889"/>
              <a:gd name="adj2" fmla="val 61148"/>
            </a:avLst>
          </a:prstGeom>
          <a:noFill/>
          <a:ln w="38100" algn="ctr">
            <a:solidFill>
              <a:srgbClr val="1C26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s-UY" sz="2200" smtClean="0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4621" y="140224"/>
            <a:ext cx="29919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On the Governance of Financial Stability Institutions</a:t>
            </a:r>
          </a:p>
        </p:txBody>
      </p:sp>
    </p:spTree>
    <p:extLst>
      <p:ext uri="{BB962C8B-B14F-4D97-AF65-F5344CB8AC3E}">
        <p14:creationId xmlns:p14="http://schemas.microsoft.com/office/powerpoint/2010/main" val="34240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64681" y="1517853"/>
            <a:ext cx="7088188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>
              <a:defRPr/>
            </a:pPr>
            <a:r>
              <a:rPr lang="en-US" sz="4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Domestic Markets and Financial Stability in Emerging Economies</a:t>
            </a:r>
            <a:endParaRPr lang="en-US" sz="40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Mario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Bergara</a:t>
            </a:r>
            <a:endParaRPr 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n-US" sz="2800" i="1" dirty="0">
                <a:solidFill>
                  <a:srgbClr val="000000"/>
                </a:solidFill>
                <a:latin typeface="Arial Narrow" pitchFamily="34" charset="0"/>
              </a:rPr>
              <a:t>Central Bank of </a:t>
            </a:r>
            <a:r>
              <a:rPr lang="en-US" sz="2800" i="1" dirty="0" smtClean="0">
                <a:solidFill>
                  <a:srgbClr val="000000"/>
                </a:solidFill>
                <a:latin typeface="Arial Narrow" pitchFamily="34" charset="0"/>
              </a:rPr>
              <a:t>Uruguay</a:t>
            </a:r>
            <a:endParaRPr lang="en-US" sz="2800" i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4213" y="5433372"/>
            <a:ext cx="7704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Arial Narrow" pitchFamily="34" charset="0"/>
              </a:rPr>
              <a:t>19</a:t>
            </a:r>
            <a:r>
              <a:rPr lang="en-US" sz="2400" i="1" baseline="30000" dirty="0" smtClean="0">
                <a:solidFill>
                  <a:srgbClr val="000000"/>
                </a:solidFill>
                <a:latin typeface="Arial Narrow" pitchFamily="34" charset="0"/>
              </a:rPr>
              <a:t>th</a:t>
            </a:r>
            <a:r>
              <a:rPr lang="en-US" sz="2400" i="1" dirty="0" smtClean="0">
                <a:solidFill>
                  <a:srgbClr val="000000"/>
                </a:solidFill>
                <a:latin typeface="Arial Narrow" pitchFamily="34" charset="0"/>
              </a:rPr>
              <a:t> Dubrovnik Economic Conference</a:t>
            </a:r>
          </a:p>
          <a:p>
            <a:pPr algn="ctr"/>
            <a:r>
              <a:rPr lang="es-ES" sz="2400" i="1" dirty="0" smtClean="0">
                <a:solidFill>
                  <a:srgbClr val="000000"/>
                </a:solidFill>
                <a:latin typeface="Arial Narrow" pitchFamily="34" charset="0"/>
              </a:rPr>
              <a:t>June 13, 2013</a:t>
            </a:r>
            <a:endParaRPr lang="es-ES" sz="2400" i="1" noProof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2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088" y="2420938"/>
            <a:ext cx="7489825" cy="863600"/>
          </a:xfrm>
          <a:prstGeom prst="actionButtonBlank">
            <a:avLst/>
          </a:prstGeom>
          <a:solidFill>
            <a:srgbClr val="BBE0E3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 Narrow" pitchFamily="34" charset="0"/>
              </a:rPr>
              <a:t>Domestic Markets and Financial Stability</a:t>
            </a: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2268538" y="1125538"/>
            <a:ext cx="56880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UY" smtClean="0">
              <a:solidFill>
                <a:srgbClr val="000000"/>
              </a:solidFill>
            </a:endParaRPr>
          </a:p>
        </p:txBody>
      </p:sp>
      <p:sp>
        <p:nvSpPr>
          <p:cNvPr id="191497" name="Rectangle 2"/>
          <p:cNvSpPr>
            <a:spLocks noChangeArrowheads="1"/>
          </p:cNvSpPr>
          <p:nvPr/>
        </p:nvSpPr>
        <p:spPr bwMode="auto">
          <a:xfrm>
            <a:off x="446088" y="1054100"/>
            <a:ext cx="8229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s-ES" sz="3200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Outline</a:t>
            </a:r>
            <a:endParaRPr lang="es-ES" sz="32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5125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088" y="4078288"/>
            <a:ext cx="7489825" cy="863600"/>
          </a:xfrm>
          <a:prstGeom prst="actionButtonBlank">
            <a:avLst/>
          </a:prstGeom>
          <a:solidFill>
            <a:srgbClr val="EAEAEA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400" smtClean="0">
                <a:solidFill>
                  <a:srgbClr val="000000"/>
                </a:solidFill>
                <a:latin typeface="Arial Narrow" pitchFamily="34" charset="0"/>
              </a:rPr>
              <a:t>On the Governance of Financial Stability Institutions</a:t>
            </a:r>
            <a:endParaRPr lang="es-ES_tradnl" sz="2400" noProof="1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22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13302" y="1699048"/>
            <a:ext cx="7953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lvl="0" indent="-446088" defTabSz="808038">
              <a:spcBef>
                <a:spcPts val="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 smtClean="0">
                <a:latin typeface="+mn-lt"/>
              </a:rPr>
              <a:t>Foreign </a:t>
            </a:r>
            <a:r>
              <a:rPr lang="en-US" sz="2000" dirty="0">
                <a:latin typeface="+mn-lt"/>
              </a:rPr>
              <a:t>investors used to stay out of domestic </a:t>
            </a:r>
            <a:r>
              <a:rPr lang="en-US" sz="2000" dirty="0" smtClean="0">
                <a:latin typeface="+mn-lt"/>
              </a:rPr>
              <a:t>markets:</a:t>
            </a:r>
          </a:p>
          <a:p>
            <a:pPr marL="1701800" lvl="1" indent="-449263" defTabSz="808038">
              <a:spcBef>
                <a:spcPts val="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 smtClean="0">
                <a:latin typeface="+mn-lt"/>
              </a:rPr>
              <a:t>Lack </a:t>
            </a:r>
            <a:r>
              <a:rPr lang="en-US" sz="2000" dirty="0">
                <a:latin typeface="+mn-lt"/>
              </a:rPr>
              <a:t>of </a:t>
            </a:r>
            <a:r>
              <a:rPr lang="en-US" sz="2000" dirty="0" smtClean="0">
                <a:latin typeface="+mn-lt"/>
              </a:rPr>
              <a:t>information</a:t>
            </a:r>
          </a:p>
          <a:p>
            <a:pPr marL="1701800" lvl="1" indent="-449263" defTabSz="808038">
              <a:spcBef>
                <a:spcPts val="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 smtClean="0">
                <a:latin typeface="+mn-lt"/>
              </a:rPr>
              <a:t>Transaction costs</a:t>
            </a:r>
          </a:p>
          <a:p>
            <a:pPr marL="1701800" lvl="1" indent="-449263" defTabSz="808038">
              <a:spcBef>
                <a:spcPts val="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 smtClean="0">
                <a:latin typeface="+mn-lt"/>
              </a:rPr>
              <a:t>Operational risks</a:t>
            </a:r>
          </a:p>
          <a:p>
            <a:pPr marL="1701800" lvl="1" indent="-449263" defTabSz="808038">
              <a:spcBef>
                <a:spcPts val="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 smtClean="0">
                <a:latin typeface="+mn-lt"/>
              </a:rPr>
              <a:t>Lower </a:t>
            </a:r>
            <a:r>
              <a:rPr lang="en-US" sz="2000" dirty="0">
                <a:latin typeface="+mn-lt"/>
              </a:rPr>
              <a:t>creditor </a:t>
            </a:r>
            <a:r>
              <a:rPr lang="en-US" sz="2000" dirty="0" smtClean="0">
                <a:latin typeface="+mn-lt"/>
              </a:rPr>
              <a:t>protection</a:t>
            </a:r>
          </a:p>
          <a:p>
            <a:pPr marL="1701800" lvl="1" indent="-449263" defTabSz="808038">
              <a:spcBef>
                <a:spcPts val="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 smtClean="0">
                <a:latin typeface="+mn-lt"/>
              </a:rPr>
              <a:t>Other </a:t>
            </a:r>
            <a:r>
              <a:rPr lang="en-US" sz="2000" dirty="0">
                <a:latin typeface="+mn-lt"/>
              </a:rPr>
              <a:t>macro </a:t>
            </a:r>
            <a:r>
              <a:rPr lang="en-US" sz="2000" dirty="0" smtClean="0">
                <a:latin typeface="+mn-lt"/>
              </a:rPr>
              <a:t>issues</a:t>
            </a:r>
          </a:p>
          <a:p>
            <a:pPr marL="1265238" lvl="1" indent="-446088" defTabSz="808038">
              <a:spcBef>
                <a:spcPts val="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endParaRPr lang="en-US" sz="800" dirty="0" smtClean="0">
              <a:latin typeface="+mn-lt"/>
            </a:endParaRPr>
          </a:p>
          <a:p>
            <a:pPr marL="808038" indent="-446088" defTabSz="808038">
              <a:spcBef>
                <a:spcPts val="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 smtClean="0">
                <a:latin typeface="+mn-lt"/>
              </a:rPr>
              <a:t>However</a:t>
            </a:r>
            <a:r>
              <a:rPr lang="en-US" sz="2000" dirty="0">
                <a:latin typeface="+mn-lt"/>
              </a:rPr>
              <a:t>, this fact is rapidly </a:t>
            </a:r>
            <a:r>
              <a:rPr lang="en-US" sz="2000" dirty="0" smtClean="0">
                <a:latin typeface="+mn-lt"/>
              </a:rPr>
              <a:t>reverting</a:t>
            </a:r>
          </a:p>
          <a:p>
            <a:pPr marL="808038" indent="-446088" defTabSz="808038">
              <a:spcBef>
                <a:spcPts val="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endParaRPr lang="en-US" sz="800" dirty="0">
              <a:latin typeface="+mn-lt"/>
            </a:endParaRPr>
          </a:p>
          <a:p>
            <a:pPr marL="808038" lvl="0" indent="-446088" defTabSz="808038">
              <a:spcBef>
                <a:spcPts val="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>
                <a:latin typeface="+mn-lt"/>
              </a:rPr>
              <a:t>Lacking arbitrage, these markets were seen as stable sources of </a:t>
            </a:r>
            <a:r>
              <a:rPr lang="en-US" sz="2000" dirty="0" smtClean="0">
                <a:latin typeface="+mn-lt"/>
              </a:rPr>
              <a:t>funding</a:t>
            </a:r>
          </a:p>
          <a:p>
            <a:pPr marL="808038" lvl="0" indent="-446088" defTabSz="808038">
              <a:spcBef>
                <a:spcPts val="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endParaRPr lang="en-US" sz="800" dirty="0" smtClean="0">
              <a:latin typeface="+mn-lt"/>
            </a:endParaRPr>
          </a:p>
          <a:p>
            <a:pPr marL="808038" lvl="0" indent="-446088" defTabSz="808038">
              <a:spcBef>
                <a:spcPts val="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 smtClean="0">
                <a:latin typeface="+mn-lt"/>
              </a:rPr>
              <a:t>In small emerging economies, domestic markets are essentially local bonds markets</a:t>
            </a:r>
            <a:endParaRPr lang="en-US" sz="2000" dirty="0">
              <a:latin typeface="+mn-lt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468313" y="1023348"/>
            <a:ext cx="8229600" cy="393700"/>
          </a:xfrm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/>
          <a:p>
            <a:pPr defTabSz="715963">
              <a:lnSpc>
                <a:spcPct val="90000"/>
              </a:lnSpc>
            </a:pPr>
            <a:r>
              <a:rPr lang="en-US" sz="2200" dirty="0">
                <a:solidFill>
                  <a:srgbClr val="000099"/>
                </a:solidFill>
              </a:rPr>
              <a:t>What domestic markets are expected to do for financial stability?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4622" y="140224"/>
            <a:ext cx="20351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Local Markets and Financial </a:t>
            </a:r>
            <a:r>
              <a:rPr lang="en-US" sz="1600" dirty="0" smtClean="0"/>
              <a:t>Stability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81820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993888665"/>
              </p:ext>
            </p:extLst>
          </p:nvPr>
        </p:nvGraphicFramePr>
        <p:xfrm>
          <a:off x="100102" y="1447798"/>
          <a:ext cx="8942294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468313" y="972546"/>
            <a:ext cx="8229600" cy="393700"/>
          </a:xfrm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/>
          <a:p>
            <a:pPr defTabSz="715963">
              <a:lnSpc>
                <a:spcPct val="90000"/>
              </a:lnSpc>
            </a:pPr>
            <a:r>
              <a:rPr lang="en-US" sz="2200" dirty="0">
                <a:solidFill>
                  <a:srgbClr val="000099"/>
                </a:solidFill>
              </a:rPr>
              <a:t>What domestic markets are expected to do for financial stability?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4622" y="140224"/>
            <a:ext cx="20351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Local Markets and Financial </a:t>
            </a:r>
            <a:r>
              <a:rPr lang="en-US" sz="1600" dirty="0" smtClean="0"/>
              <a:t>Stability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10768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8632" y="1901661"/>
            <a:ext cx="824124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indent="-446088" defTabSz="808038">
              <a:spcBef>
                <a:spcPct val="4000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 smtClean="0">
                <a:latin typeface="+mn-lt"/>
              </a:rPr>
              <a:t>Reliance </a:t>
            </a:r>
            <a:r>
              <a:rPr lang="en-US" sz="2000" dirty="0">
                <a:latin typeface="+mn-lt"/>
              </a:rPr>
              <a:t>on external sources </a:t>
            </a:r>
            <a:r>
              <a:rPr lang="en-US" sz="2000" dirty="0" smtClean="0">
                <a:latin typeface="+mn-lt"/>
              </a:rPr>
              <a:t>renders </a:t>
            </a:r>
            <a:r>
              <a:rPr lang="en-US" sz="2000" dirty="0">
                <a:latin typeface="+mn-lt"/>
              </a:rPr>
              <a:t>the country more subject to external shocks and non-country specific financial </a:t>
            </a:r>
            <a:r>
              <a:rPr lang="en-US" sz="2000" dirty="0" smtClean="0">
                <a:latin typeface="+mn-lt"/>
              </a:rPr>
              <a:t>crisis</a:t>
            </a:r>
            <a:endParaRPr lang="en-US" sz="2000" dirty="0">
              <a:latin typeface="+mn-lt"/>
            </a:endParaRPr>
          </a:p>
          <a:p>
            <a:pPr marL="808038" indent="-446088" defTabSz="808038">
              <a:spcBef>
                <a:spcPct val="4000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>
                <a:latin typeface="+mn-lt"/>
              </a:rPr>
              <a:t>Local markets development </a:t>
            </a:r>
            <a:r>
              <a:rPr lang="en-US" sz="2000" dirty="0" smtClean="0">
                <a:latin typeface="+mn-lt"/>
              </a:rPr>
              <a:t>as </a:t>
            </a:r>
            <a:r>
              <a:rPr lang="en-US" sz="2000" dirty="0">
                <a:latin typeface="+mn-lt"/>
              </a:rPr>
              <a:t>a means to reduce financial </a:t>
            </a:r>
            <a:r>
              <a:rPr lang="en-US" sz="2000" dirty="0" smtClean="0">
                <a:latin typeface="+mn-lt"/>
              </a:rPr>
              <a:t>fragility</a:t>
            </a:r>
          </a:p>
          <a:p>
            <a:pPr marL="808038" indent="-446088" defTabSz="808038">
              <a:spcBef>
                <a:spcPct val="4000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 smtClean="0">
                <a:latin typeface="+mn-lt"/>
              </a:rPr>
              <a:t>Keys </a:t>
            </a:r>
            <a:r>
              <a:rPr lang="en-US" sz="2000" dirty="0">
                <a:latin typeface="+mn-lt"/>
              </a:rPr>
              <a:t>to develop </a:t>
            </a:r>
            <a:r>
              <a:rPr lang="en-US" sz="2000" dirty="0" smtClean="0">
                <a:latin typeface="+mn-lt"/>
              </a:rPr>
              <a:t>local </a:t>
            </a:r>
            <a:r>
              <a:rPr lang="en-US" sz="2000" dirty="0">
                <a:latin typeface="+mn-lt"/>
              </a:rPr>
              <a:t>markets and </a:t>
            </a:r>
            <a:r>
              <a:rPr lang="en-US" sz="2000" dirty="0" smtClean="0">
                <a:latin typeface="+mn-lt"/>
              </a:rPr>
              <a:t>reduce </a:t>
            </a:r>
            <a:r>
              <a:rPr lang="en-US" sz="2000" dirty="0">
                <a:latin typeface="+mn-lt"/>
              </a:rPr>
              <a:t>currency </a:t>
            </a:r>
            <a:r>
              <a:rPr lang="en-US" sz="2000" dirty="0" smtClean="0">
                <a:latin typeface="+mn-lt"/>
              </a:rPr>
              <a:t>mismatches:</a:t>
            </a:r>
          </a:p>
          <a:p>
            <a:pPr marL="1265238" lvl="1" indent="-446088" defTabSz="808038">
              <a:spcBef>
                <a:spcPts val="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/>
              <a:t>Stronger </a:t>
            </a:r>
            <a:r>
              <a:rPr lang="en-US" sz="2000" dirty="0" smtClean="0"/>
              <a:t>institutions</a:t>
            </a:r>
          </a:p>
          <a:p>
            <a:pPr marL="1265238" lvl="1" indent="-446088" defTabSz="808038">
              <a:spcBef>
                <a:spcPts val="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 smtClean="0"/>
              <a:t>Well </a:t>
            </a:r>
            <a:r>
              <a:rPr lang="en-US" sz="2000" dirty="0"/>
              <a:t>defined creditor </a:t>
            </a:r>
            <a:r>
              <a:rPr lang="en-US" sz="2000" dirty="0" smtClean="0"/>
              <a:t>rights</a:t>
            </a:r>
          </a:p>
          <a:p>
            <a:pPr marL="1265238" lvl="1" indent="-446088" defTabSz="808038">
              <a:spcBef>
                <a:spcPts val="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 smtClean="0"/>
              <a:t>Low inflation</a:t>
            </a:r>
            <a:endParaRPr lang="en-US" sz="2000" dirty="0">
              <a:latin typeface="+mn-lt"/>
            </a:endParaRPr>
          </a:p>
          <a:p>
            <a:pPr marL="808038" indent="-446088" defTabSz="808038">
              <a:spcBef>
                <a:spcPct val="4000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 smtClean="0">
                <a:latin typeface="+mn-lt"/>
              </a:rPr>
              <a:t>More </a:t>
            </a:r>
            <a:r>
              <a:rPr lang="en-US" sz="2000" dirty="0">
                <a:latin typeface="+mn-lt"/>
              </a:rPr>
              <a:t>developed domestic financial </a:t>
            </a:r>
            <a:r>
              <a:rPr lang="en-US" sz="2000" dirty="0" smtClean="0">
                <a:latin typeface="+mn-lt"/>
              </a:rPr>
              <a:t>market helps </a:t>
            </a:r>
            <a:r>
              <a:rPr lang="en-US" sz="2000" dirty="0">
                <a:latin typeface="+mn-lt"/>
              </a:rPr>
              <a:t>reduce the volatility of capital flows to emerging </a:t>
            </a:r>
            <a:r>
              <a:rPr lang="en-US" sz="2000" dirty="0" smtClean="0">
                <a:latin typeface="+mn-lt"/>
              </a:rPr>
              <a:t>economies</a:t>
            </a:r>
            <a:endParaRPr lang="en-US" sz="2000" dirty="0">
              <a:latin typeface="+mn-lt"/>
            </a:endParaRPr>
          </a:p>
          <a:p>
            <a:pPr marL="808038" indent="-446088" defTabSz="808038">
              <a:spcBef>
                <a:spcPct val="4000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>
                <a:latin typeface="+mn-lt"/>
              </a:rPr>
              <a:t>However, domestic market development entails new problems </a:t>
            </a:r>
            <a:r>
              <a:rPr lang="en-US" sz="2000" dirty="0" smtClean="0">
                <a:latin typeface="+mn-lt"/>
              </a:rPr>
              <a:t>when </a:t>
            </a:r>
            <a:r>
              <a:rPr lang="en-US" sz="2000" dirty="0">
                <a:latin typeface="+mn-lt"/>
              </a:rPr>
              <a:t>considering the impact on financial </a:t>
            </a:r>
            <a:r>
              <a:rPr lang="en-US" sz="2000" dirty="0" smtClean="0">
                <a:latin typeface="+mn-lt"/>
              </a:rPr>
              <a:t>stability</a:t>
            </a:r>
            <a:endParaRPr lang="en-US" sz="2000" dirty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468313" y="1150353"/>
            <a:ext cx="8229600" cy="393700"/>
          </a:xfrm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/>
          <a:p>
            <a:pPr defTabSz="715963">
              <a:lnSpc>
                <a:spcPct val="90000"/>
              </a:lnSpc>
            </a:pPr>
            <a:r>
              <a:rPr lang="en-US" sz="2200" dirty="0">
                <a:solidFill>
                  <a:srgbClr val="000099"/>
                </a:solidFill>
              </a:rPr>
              <a:t>What domestic markets are expected to do for financial stability?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4622" y="140224"/>
            <a:ext cx="20351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Local Markets and Financial </a:t>
            </a:r>
            <a:r>
              <a:rPr lang="en-US" sz="1600" dirty="0" smtClean="0"/>
              <a:t>Stability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32008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733425" y="3933825"/>
            <a:ext cx="7848600" cy="906463"/>
          </a:xfrm>
          <a:prstGeom prst="rect">
            <a:avLst/>
          </a:prstGeom>
          <a:solidFill>
            <a:srgbClr val="1C267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Implications of volatile capital flows for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macroeconomic and financial stability</a:t>
            </a:r>
          </a:p>
        </p:txBody>
      </p:sp>
      <p:sp>
        <p:nvSpPr>
          <p:cNvPr id="22531" name="Oval 5"/>
          <p:cNvSpPr>
            <a:spLocks noChangeArrowheads="1"/>
          </p:cNvSpPr>
          <p:nvPr/>
        </p:nvSpPr>
        <p:spPr bwMode="auto">
          <a:xfrm>
            <a:off x="395288" y="1484313"/>
            <a:ext cx="2089150" cy="163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200" b="1">
                <a:solidFill>
                  <a:srgbClr val="000000"/>
                </a:solidFill>
                <a:latin typeface="Times New Roman" pitchFamily="18" charset="0"/>
              </a:rPr>
              <a:t>Growth</a:t>
            </a:r>
          </a:p>
          <a:p>
            <a:pPr algn="ctr"/>
            <a:r>
              <a:rPr lang="es-ES_tradnl" sz="2200" b="1">
                <a:solidFill>
                  <a:srgbClr val="000000"/>
                </a:solidFill>
                <a:latin typeface="Times New Roman" pitchFamily="18" charset="0"/>
              </a:rPr>
              <a:t>differentials</a:t>
            </a:r>
            <a:endParaRPr lang="es-ES" sz="2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2" name="AutoShape 10"/>
          <p:cNvSpPr>
            <a:spLocks noChangeArrowheads="1"/>
          </p:cNvSpPr>
          <p:nvPr/>
        </p:nvSpPr>
        <p:spPr bwMode="auto">
          <a:xfrm>
            <a:off x="4262438" y="3435350"/>
            <a:ext cx="762000" cy="4254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>
              <a:solidFill>
                <a:srgbClr val="000000"/>
              </a:solidFill>
            </a:endParaRPr>
          </a:p>
        </p:txBody>
      </p:sp>
      <p:sp>
        <p:nvSpPr>
          <p:cNvPr id="22533" name="AutoShape 11"/>
          <p:cNvSpPr>
            <a:spLocks noChangeArrowheads="1"/>
          </p:cNvSpPr>
          <p:nvPr/>
        </p:nvSpPr>
        <p:spPr bwMode="auto">
          <a:xfrm>
            <a:off x="4262438" y="4911725"/>
            <a:ext cx="762000" cy="4254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61975" y="5373688"/>
            <a:ext cx="8186738" cy="5032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Appreciating and volatile exchange rates in emerging markets</a:t>
            </a:r>
          </a:p>
        </p:txBody>
      </p:sp>
      <p:sp>
        <p:nvSpPr>
          <p:cNvPr id="22535" name="Rectangle 4"/>
          <p:cNvSpPr txBox="1">
            <a:spLocks noChangeArrowheads="1"/>
          </p:cNvSpPr>
          <p:nvPr/>
        </p:nvSpPr>
        <p:spPr bwMode="auto">
          <a:xfrm>
            <a:off x="0" y="836613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" sz="2200" dirty="0">
                <a:solidFill>
                  <a:srgbClr val="000099"/>
                </a:solidFill>
              </a:rPr>
              <a:t>  </a:t>
            </a:r>
            <a:r>
              <a:rPr lang="es-ES" sz="2200" dirty="0" err="1">
                <a:solidFill>
                  <a:srgbClr val="000099"/>
                </a:solidFill>
              </a:rPr>
              <a:t>Uncertainty</a:t>
            </a:r>
            <a:r>
              <a:rPr lang="es-ES" sz="2200" dirty="0">
                <a:solidFill>
                  <a:srgbClr val="000099"/>
                </a:solidFill>
              </a:rPr>
              <a:t> and </a:t>
            </a:r>
            <a:r>
              <a:rPr lang="es-ES" sz="2200" dirty="0" err="1">
                <a:solidFill>
                  <a:srgbClr val="000099"/>
                </a:solidFill>
              </a:rPr>
              <a:t>volatility</a:t>
            </a:r>
            <a:r>
              <a:rPr lang="es-ES" sz="2200" dirty="0">
                <a:solidFill>
                  <a:srgbClr val="000099"/>
                </a:solidFill>
              </a:rPr>
              <a:t> in </a:t>
            </a:r>
            <a:r>
              <a:rPr lang="es-ES" sz="2200" dirty="0" err="1">
                <a:solidFill>
                  <a:srgbClr val="000099"/>
                </a:solidFill>
              </a:rPr>
              <a:t>the</a:t>
            </a:r>
            <a:r>
              <a:rPr lang="es-ES" sz="2200" dirty="0">
                <a:solidFill>
                  <a:srgbClr val="000099"/>
                </a:solidFill>
              </a:rPr>
              <a:t> global </a:t>
            </a:r>
            <a:r>
              <a:rPr lang="es-ES" sz="2200" dirty="0" err="1">
                <a:solidFill>
                  <a:srgbClr val="000099"/>
                </a:solidFill>
              </a:rPr>
              <a:t>environment</a:t>
            </a:r>
            <a:endParaRPr lang="es-ES" sz="2200" dirty="0">
              <a:solidFill>
                <a:srgbClr val="000099"/>
              </a:solidFill>
            </a:endParaRPr>
          </a:p>
        </p:txBody>
      </p:sp>
      <p:sp>
        <p:nvSpPr>
          <p:cNvPr id="22536" name="Oval 5"/>
          <p:cNvSpPr>
            <a:spLocks noChangeArrowheads="1"/>
          </p:cNvSpPr>
          <p:nvPr/>
        </p:nvSpPr>
        <p:spPr bwMode="auto">
          <a:xfrm>
            <a:off x="2555875" y="1484313"/>
            <a:ext cx="2087563" cy="163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200" b="1">
                <a:solidFill>
                  <a:srgbClr val="000000"/>
                </a:solidFill>
                <a:latin typeface="Times New Roman" pitchFamily="18" charset="0"/>
              </a:rPr>
              <a:t>Interest rate</a:t>
            </a:r>
          </a:p>
          <a:p>
            <a:pPr algn="ctr"/>
            <a:r>
              <a:rPr lang="es-ES_tradnl" sz="2200" b="1">
                <a:solidFill>
                  <a:srgbClr val="000000"/>
                </a:solidFill>
                <a:latin typeface="Times New Roman" pitchFamily="18" charset="0"/>
              </a:rPr>
              <a:t>differentials</a:t>
            </a:r>
            <a:endParaRPr lang="es-ES" sz="2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7" name="Oval 5"/>
          <p:cNvSpPr>
            <a:spLocks noChangeArrowheads="1"/>
          </p:cNvSpPr>
          <p:nvPr/>
        </p:nvSpPr>
        <p:spPr bwMode="auto">
          <a:xfrm>
            <a:off x="4716463" y="1484313"/>
            <a:ext cx="2087562" cy="163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200" b="1">
                <a:solidFill>
                  <a:srgbClr val="000000"/>
                </a:solidFill>
                <a:latin typeface="Times New Roman" pitchFamily="18" charset="0"/>
              </a:rPr>
              <a:t>Differential</a:t>
            </a:r>
          </a:p>
          <a:p>
            <a:pPr algn="ctr"/>
            <a:r>
              <a:rPr lang="es-ES_tradnl" sz="2200" b="1">
                <a:solidFill>
                  <a:srgbClr val="000000"/>
                </a:solidFill>
                <a:latin typeface="Times New Roman" pitchFamily="18" charset="0"/>
              </a:rPr>
              <a:t>expectations on</a:t>
            </a:r>
          </a:p>
          <a:p>
            <a:pPr algn="ctr"/>
            <a:r>
              <a:rPr lang="es-ES_tradnl" sz="2200" b="1">
                <a:solidFill>
                  <a:srgbClr val="000000"/>
                </a:solidFill>
                <a:latin typeface="Times New Roman" pitchFamily="18" charset="0"/>
              </a:rPr>
              <a:t>exchange rates</a:t>
            </a:r>
            <a:endParaRPr lang="es-ES" sz="2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8" name="Oval 5"/>
          <p:cNvSpPr>
            <a:spLocks noChangeArrowheads="1"/>
          </p:cNvSpPr>
          <p:nvPr/>
        </p:nvSpPr>
        <p:spPr bwMode="auto">
          <a:xfrm>
            <a:off x="6875463" y="1484313"/>
            <a:ext cx="2089150" cy="163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sz="2200" b="1">
                <a:solidFill>
                  <a:srgbClr val="000000"/>
                </a:solidFill>
                <a:latin typeface="Times New Roman" pitchFamily="18" charset="0"/>
              </a:rPr>
              <a:t>Liquidity</a:t>
            </a:r>
          </a:p>
          <a:p>
            <a:pPr algn="ctr"/>
            <a:r>
              <a:rPr lang="es-ES_tradnl" sz="2200" b="1">
                <a:solidFill>
                  <a:srgbClr val="000000"/>
                </a:solidFill>
                <a:latin typeface="Times New Roman" pitchFamily="18" charset="0"/>
              </a:rPr>
              <a:t>conditions and</a:t>
            </a:r>
          </a:p>
          <a:p>
            <a:pPr algn="ctr"/>
            <a:r>
              <a:rPr lang="es-ES_tradnl" sz="2200" b="1">
                <a:solidFill>
                  <a:srgbClr val="000000"/>
                </a:solidFill>
                <a:latin typeface="Times New Roman" pitchFamily="18" charset="0"/>
              </a:rPr>
              <a:t>market</a:t>
            </a:r>
          </a:p>
          <a:p>
            <a:pPr algn="ctr"/>
            <a:r>
              <a:rPr lang="es-ES_tradnl" sz="2200" b="1">
                <a:solidFill>
                  <a:srgbClr val="000000"/>
                </a:solidFill>
                <a:latin typeface="Times New Roman" pitchFamily="18" charset="0"/>
              </a:rPr>
              <a:t>sentiment</a:t>
            </a:r>
            <a:endParaRPr lang="es-ES" sz="2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9" name="Left Brace 12"/>
          <p:cNvSpPr>
            <a:spLocks/>
          </p:cNvSpPr>
          <p:nvPr/>
        </p:nvSpPr>
        <p:spPr bwMode="auto">
          <a:xfrm rot="-5400000">
            <a:off x="4533107" y="-996156"/>
            <a:ext cx="222250" cy="8497887"/>
          </a:xfrm>
          <a:prstGeom prst="leftBrace">
            <a:avLst>
              <a:gd name="adj1" fmla="val 47972"/>
              <a:gd name="adj2" fmla="val 50231"/>
            </a:avLst>
          </a:prstGeom>
          <a:noFill/>
          <a:ln w="38100" algn="ctr">
            <a:solidFill>
              <a:srgbClr val="1C26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l"/>
            <a:endParaRPr lang="es-UY" sz="2200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2540" name="AutoShape 7"/>
          <p:cNvSpPr>
            <a:spLocks noChangeArrowheads="1"/>
          </p:cNvSpPr>
          <p:nvPr/>
        </p:nvSpPr>
        <p:spPr bwMode="auto">
          <a:xfrm>
            <a:off x="733425" y="6021388"/>
            <a:ext cx="3838575" cy="720725"/>
          </a:xfrm>
          <a:prstGeom prst="hexagon">
            <a:avLst>
              <a:gd name="adj" fmla="val 32129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000000"/>
                </a:solidFill>
                <a:latin typeface="Times New Roman" pitchFamily="18" charset="0"/>
              </a:rPr>
              <a:t>Risks of asset price bubbles</a:t>
            </a:r>
          </a:p>
          <a:p>
            <a:pPr algn="ctr"/>
            <a:r>
              <a:rPr lang="en-US" sz="2200" b="1">
                <a:solidFill>
                  <a:srgbClr val="000000"/>
                </a:solidFill>
                <a:latin typeface="Times New Roman" pitchFamily="18" charset="0"/>
              </a:rPr>
              <a:t>and bank lending boom</a:t>
            </a:r>
            <a:endParaRPr lang="es-ES" sz="2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1" name="AutoShape 7"/>
          <p:cNvSpPr>
            <a:spLocks noChangeArrowheads="1"/>
          </p:cNvSpPr>
          <p:nvPr/>
        </p:nvSpPr>
        <p:spPr bwMode="auto">
          <a:xfrm>
            <a:off x="4716463" y="6021388"/>
            <a:ext cx="3838575" cy="720725"/>
          </a:xfrm>
          <a:prstGeom prst="hexagon">
            <a:avLst>
              <a:gd name="adj" fmla="val 32129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Risks of capital flow</a:t>
            </a:r>
          </a:p>
          <a:p>
            <a:pPr algn="ctr"/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stop or reversal</a:t>
            </a:r>
            <a:endParaRPr lang="es-E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4622" y="140224"/>
            <a:ext cx="20351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Local Markets and Financial </a:t>
            </a:r>
            <a:r>
              <a:rPr lang="en-US" sz="1600" dirty="0" smtClean="0"/>
              <a:t>Stability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3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67255" y="1929150"/>
            <a:ext cx="81364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indent="-446088" defTabSz="808038">
              <a:spcBef>
                <a:spcPct val="4000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 smtClean="0">
                <a:latin typeface="+mn-lt"/>
              </a:rPr>
              <a:t>Inbound </a:t>
            </a:r>
            <a:r>
              <a:rPr lang="en-US" sz="2000" dirty="0">
                <a:latin typeface="+mn-lt"/>
              </a:rPr>
              <a:t>capital movements </a:t>
            </a:r>
            <a:r>
              <a:rPr lang="en-US" sz="2000" dirty="0" smtClean="0">
                <a:latin typeface="+mn-lt"/>
              </a:rPr>
              <a:t>set </a:t>
            </a:r>
            <a:r>
              <a:rPr lang="en-US" sz="2000" dirty="0">
                <a:latin typeface="+mn-lt"/>
              </a:rPr>
              <a:t>the grounds for currency appreciation beyond the limits of other </a:t>
            </a:r>
            <a:r>
              <a:rPr lang="en-US" sz="2000" dirty="0" smtClean="0">
                <a:latin typeface="+mn-lt"/>
              </a:rPr>
              <a:t>fundamentals</a:t>
            </a:r>
            <a:endParaRPr lang="en-US" sz="2000" dirty="0">
              <a:latin typeface="+mn-lt"/>
            </a:endParaRPr>
          </a:p>
          <a:p>
            <a:pPr marL="808038" indent="-446088" defTabSz="808038">
              <a:spcBef>
                <a:spcPct val="4000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>
                <a:latin typeface="+mn-lt"/>
              </a:rPr>
              <a:t>Another secular trend of new markets discovery by massive investment funds adds further pressure on </a:t>
            </a:r>
            <a:r>
              <a:rPr lang="en-US" sz="2000" dirty="0" smtClean="0">
                <a:latin typeface="+mn-lt"/>
              </a:rPr>
              <a:t>the exchange rate</a:t>
            </a:r>
            <a:endParaRPr lang="en-US" sz="2000" dirty="0">
              <a:latin typeface="+mn-lt"/>
            </a:endParaRPr>
          </a:p>
          <a:p>
            <a:pPr marL="808038" indent="-446088" defTabSz="808038">
              <a:spcBef>
                <a:spcPct val="4000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>
                <a:latin typeface="+mn-lt"/>
              </a:rPr>
              <a:t>Investment funds increasingly search for new alphas, encouraged by historically low interest rates and buoyant international </a:t>
            </a:r>
            <a:r>
              <a:rPr lang="en-US" sz="2000" dirty="0" smtClean="0">
                <a:latin typeface="+mn-lt"/>
              </a:rPr>
              <a:t>liquidity</a:t>
            </a:r>
            <a:endParaRPr lang="en-US" sz="2000" dirty="0">
              <a:latin typeface="+mn-lt"/>
            </a:endParaRPr>
          </a:p>
          <a:p>
            <a:pPr marL="808038" indent="-446088" defTabSz="808038">
              <a:spcBef>
                <a:spcPct val="4000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 smtClean="0">
                <a:latin typeface="+mn-lt"/>
              </a:rPr>
              <a:t>Not </a:t>
            </a:r>
            <a:r>
              <a:rPr lang="en-US" sz="2000" dirty="0">
                <a:latin typeface="+mn-lt"/>
              </a:rPr>
              <a:t>only the real sector suffers, but is also subject to foreign and domestic sources of real exchange rate </a:t>
            </a:r>
            <a:r>
              <a:rPr lang="en-US" sz="2000" dirty="0" smtClean="0">
                <a:latin typeface="+mn-lt"/>
              </a:rPr>
              <a:t>shocks</a:t>
            </a:r>
            <a:endParaRPr lang="en-US" sz="2000" dirty="0">
              <a:latin typeface="+mn-lt"/>
            </a:endParaRPr>
          </a:p>
          <a:p>
            <a:pPr marL="808038" indent="-446088" defTabSz="808038">
              <a:spcBef>
                <a:spcPct val="4000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>
                <a:latin typeface="+mn-lt"/>
              </a:rPr>
              <a:t>The domestic financial sector may be subject to solvency issues related to sharp changes in this relative </a:t>
            </a:r>
            <a:r>
              <a:rPr lang="en-US" sz="2000" dirty="0" smtClean="0">
                <a:latin typeface="+mn-lt"/>
              </a:rPr>
              <a:t>price</a:t>
            </a:r>
            <a:endParaRPr lang="en-US" sz="2000" dirty="0">
              <a:latin typeface="+mn-lt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468313" y="1226556"/>
            <a:ext cx="8229600" cy="393700"/>
          </a:xfrm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/>
          <a:p>
            <a:pPr defTabSz="715963">
              <a:lnSpc>
                <a:spcPct val="90000"/>
              </a:lnSpc>
            </a:pPr>
            <a:r>
              <a:rPr lang="en-US" sz="2200" dirty="0">
                <a:solidFill>
                  <a:srgbClr val="000099"/>
                </a:solidFill>
              </a:rPr>
              <a:t>Inbound capital might generate trends of currency appreciation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4622" y="140224"/>
            <a:ext cx="20351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Local Markets and Financial </a:t>
            </a:r>
            <a:r>
              <a:rPr lang="en-US" sz="1600" dirty="0" smtClean="0"/>
              <a:t>Stability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91769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54033" y="1864974"/>
            <a:ext cx="830051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indent="-446088" defTabSz="808038">
              <a:spcBef>
                <a:spcPct val="4000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>
                <a:latin typeface="+mn-lt"/>
              </a:rPr>
              <a:t>As foreign investors find more attractive to enter domestic markets, they </a:t>
            </a:r>
            <a:r>
              <a:rPr lang="en-US" sz="2000" dirty="0" smtClean="0">
                <a:latin typeface="+mn-lt"/>
              </a:rPr>
              <a:t>increase </a:t>
            </a:r>
            <a:r>
              <a:rPr lang="en-US" sz="2000" dirty="0">
                <a:latin typeface="+mn-lt"/>
              </a:rPr>
              <a:t>the aggregate demand for domestic </a:t>
            </a:r>
            <a:r>
              <a:rPr lang="en-US" sz="2000" dirty="0" smtClean="0">
                <a:latin typeface="+mn-lt"/>
              </a:rPr>
              <a:t>assets</a:t>
            </a:r>
            <a:endParaRPr lang="en-US" sz="2000" dirty="0">
              <a:latin typeface="+mn-lt"/>
            </a:endParaRPr>
          </a:p>
          <a:p>
            <a:pPr marL="808038" indent="-446088" defTabSz="808038">
              <a:spcBef>
                <a:spcPct val="4000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>
                <a:latin typeface="+mn-lt"/>
              </a:rPr>
              <a:t>Higher demand implies higher prices and lower yields, making harder for the monetary authority to pursue an interest rate </a:t>
            </a:r>
            <a:r>
              <a:rPr lang="en-US" sz="2000" dirty="0" smtClean="0">
                <a:latin typeface="+mn-lt"/>
              </a:rPr>
              <a:t>target</a:t>
            </a:r>
            <a:endParaRPr lang="en-US" sz="2000" dirty="0">
              <a:latin typeface="+mn-lt"/>
            </a:endParaRPr>
          </a:p>
          <a:p>
            <a:pPr marL="808038" indent="-446088" defTabSz="808038">
              <a:spcBef>
                <a:spcPct val="4000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>
                <a:latin typeface="+mn-lt"/>
              </a:rPr>
              <a:t>The </a:t>
            </a:r>
            <a:r>
              <a:rPr lang="en-US" sz="2000" dirty="0" smtClean="0">
                <a:latin typeface="+mn-lt"/>
              </a:rPr>
              <a:t>Central Bank </a:t>
            </a:r>
            <a:r>
              <a:rPr lang="en-US" sz="2000" dirty="0">
                <a:latin typeface="+mn-lt"/>
              </a:rPr>
              <a:t>is forced to perform sterilized purchases of foreign currency, to prevent sharp short term currency appreciation and to satisfy the demand for domestic </a:t>
            </a:r>
            <a:r>
              <a:rPr lang="en-US" sz="2000" dirty="0" smtClean="0">
                <a:latin typeface="+mn-lt"/>
              </a:rPr>
              <a:t>assets</a:t>
            </a:r>
            <a:endParaRPr lang="en-US" sz="2000" dirty="0">
              <a:latin typeface="+mn-lt"/>
            </a:endParaRPr>
          </a:p>
          <a:p>
            <a:pPr marL="808038" indent="-446088" defTabSz="808038">
              <a:spcBef>
                <a:spcPct val="4000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>
                <a:latin typeface="+mn-lt"/>
              </a:rPr>
              <a:t>FX market tensions risk </a:t>
            </a:r>
            <a:r>
              <a:rPr lang="en-US" sz="2000" dirty="0" smtClean="0">
                <a:latin typeface="+mn-lt"/>
              </a:rPr>
              <a:t>diverting </a:t>
            </a:r>
            <a:r>
              <a:rPr lang="en-US" sz="2000" dirty="0">
                <a:latin typeface="+mn-lt"/>
              </a:rPr>
              <a:t>the monetary authority from its primary target and might as well generate pressure on the financial </a:t>
            </a:r>
            <a:r>
              <a:rPr lang="en-US" sz="2000" dirty="0" smtClean="0">
                <a:latin typeface="+mn-lt"/>
              </a:rPr>
              <a:t>system</a:t>
            </a:r>
          </a:p>
          <a:p>
            <a:pPr marL="808038" indent="-446088" defTabSz="808038">
              <a:spcBef>
                <a:spcPct val="40000"/>
              </a:spcBef>
              <a:buSzPct val="75000"/>
              <a:buBlip>
                <a:blip r:embed="rId2"/>
              </a:buBlip>
              <a:tabLst>
                <a:tab pos="358775" algn="l"/>
                <a:tab pos="808038" algn="l"/>
                <a:tab pos="1257300" algn="l"/>
              </a:tabLst>
            </a:pPr>
            <a:r>
              <a:rPr lang="en-US" sz="2000" dirty="0" smtClean="0">
                <a:latin typeface="+mn-lt"/>
              </a:rPr>
              <a:t>Prudential </a:t>
            </a:r>
            <a:r>
              <a:rPr lang="en-US" sz="2000" dirty="0">
                <a:latin typeface="+mn-lt"/>
              </a:rPr>
              <a:t>regulation and supervision have to pay special attention to FX risk </a:t>
            </a:r>
            <a:r>
              <a:rPr lang="en-US" sz="2000" dirty="0" smtClean="0">
                <a:latin typeface="+mn-lt"/>
              </a:rPr>
              <a:t>issues</a:t>
            </a:r>
            <a:endParaRPr lang="en-US" sz="2000" dirty="0">
              <a:latin typeface="+mn-lt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468313" y="989480"/>
            <a:ext cx="82296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715963">
              <a:lnSpc>
                <a:spcPct val="90000"/>
              </a:lnSpc>
            </a:pPr>
            <a:r>
              <a:rPr lang="en-US" sz="2200" dirty="0">
                <a:solidFill>
                  <a:srgbClr val="000099"/>
                </a:solidFill>
              </a:rPr>
              <a:t>Capital reallocation dampens the ability of monetary policy to cope </a:t>
            </a:r>
            <a:r>
              <a:rPr lang="en-US" sz="2200" dirty="0" smtClean="0">
                <a:solidFill>
                  <a:srgbClr val="000099"/>
                </a:solidFill>
              </a:rPr>
              <a:t>with internal </a:t>
            </a:r>
            <a:r>
              <a:rPr lang="en-US" sz="2200" dirty="0">
                <a:solidFill>
                  <a:srgbClr val="000099"/>
                </a:solidFill>
              </a:rPr>
              <a:t>stabilization </a:t>
            </a:r>
            <a:r>
              <a:rPr lang="en-US" sz="2200" dirty="0" smtClean="0">
                <a:solidFill>
                  <a:srgbClr val="000099"/>
                </a:solidFill>
              </a:rPr>
              <a:t>issues</a:t>
            </a:r>
            <a:endParaRPr lang="en-US" sz="2200" dirty="0">
              <a:solidFill>
                <a:srgbClr val="000099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4622" y="140224"/>
            <a:ext cx="20351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Local Markets and Financial </a:t>
            </a:r>
            <a:r>
              <a:rPr lang="en-US" sz="1600" dirty="0" smtClean="0"/>
              <a:t>Stability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91769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to 2010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2010</Template>
  <TotalTime>20538</TotalTime>
  <Words>1350</Words>
  <Application>Microsoft Office PowerPoint</Application>
  <PresentationFormat>On-screen Show (4:3)</PresentationFormat>
  <Paragraphs>228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Symbol</vt:lpstr>
      <vt:lpstr>Times New Roman</vt:lpstr>
      <vt:lpstr>Arial Narrow</vt:lpstr>
      <vt:lpstr>Perpetua</vt:lpstr>
      <vt:lpstr>Wingdings</vt:lpstr>
      <vt:lpstr>Formato 2010</vt:lpstr>
      <vt:lpstr>Diseño predeterminado</vt:lpstr>
      <vt:lpstr>1_Diseño predeterminado</vt:lpstr>
      <vt:lpstr>2_Diseño predeterminado</vt:lpstr>
      <vt:lpstr>Hoja de cálculo</vt:lpstr>
      <vt:lpstr>PowerPoint Presentation</vt:lpstr>
      <vt:lpstr>PowerPoint Presentation</vt:lpstr>
      <vt:lpstr>PowerPoint Presentation</vt:lpstr>
      <vt:lpstr>What domestic markets are expected to do for financial stability?</vt:lpstr>
      <vt:lpstr>What domestic markets are expected to do for financial stability?</vt:lpstr>
      <vt:lpstr>What domestic markets are expected to do for financial stability?</vt:lpstr>
      <vt:lpstr>PowerPoint Presentation</vt:lpstr>
      <vt:lpstr>Inbound capital might generate trends of currency appreciation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Safety Net: Governance</vt:lpstr>
      <vt:lpstr>Financial Safety Net: Governance and Conflict of Objectives</vt:lpstr>
      <vt:lpstr>Institutional Determinants of the Financial Safety Net Design</vt:lpstr>
      <vt:lpstr>Degree of Centralization of Financial Regulation</vt:lpstr>
      <vt:lpstr>Degree of Centralization of Financial Regulation</vt:lpstr>
      <vt:lpstr>From Financial Safety Net to Financial Stability Net: Governance</vt:lpstr>
      <vt:lpstr>Implications of systemic risks on rules and institutions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Svjetlana</cp:lastModifiedBy>
  <cp:revision>1714</cp:revision>
  <dcterms:created xsi:type="dcterms:W3CDTF">2007-03-12T14:40:25Z</dcterms:created>
  <dcterms:modified xsi:type="dcterms:W3CDTF">2014-06-09T08:54:03Z</dcterms:modified>
</cp:coreProperties>
</file>